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3881100" cy="11226800"/>
  <p:notesSz cx="13881100" cy="112268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876" y="-2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41082" y="3480308"/>
            <a:ext cx="11798935" cy="23576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82165" y="6287008"/>
            <a:ext cx="9716770" cy="280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4055" y="2582164"/>
            <a:ext cx="6038278" cy="7409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48766" y="2582164"/>
            <a:ext cx="6038278" cy="7409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881100" cy="8547100"/>
          </a:xfrm>
          <a:custGeom>
            <a:avLst/>
            <a:gdLst/>
            <a:ahLst/>
            <a:cxnLst/>
            <a:rect l="l" t="t" r="r" b="b"/>
            <a:pathLst>
              <a:path w="13881100" h="8547100">
                <a:moveTo>
                  <a:pt x="13881100" y="0"/>
                </a:moveTo>
                <a:lnTo>
                  <a:pt x="0" y="0"/>
                </a:lnTo>
                <a:lnTo>
                  <a:pt x="0" y="8547100"/>
                </a:lnTo>
                <a:lnTo>
                  <a:pt x="13881100" y="8547100"/>
                </a:lnTo>
                <a:lnTo>
                  <a:pt x="13881100" y="0"/>
                </a:lnTo>
                <a:close/>
              </a:path>
            </a:pathLst>
          </a:custGeom>
          <a:solidFill>
            <a:srgbClr val="008A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5095" y="796807"/>
            <a:ext cx="156210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4055" y="2582164"/>
            <a:ext cx="12492990" cy="7409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19574" y="10440924"/>
            <a:ext cx="4441952" cy="561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4055" y="10440924"/>
            <a:ext cx="3192653" cy="561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94392" y="10440924"/>
            <a:ext cx="3192653" cy="561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IAT@ETICS.ORG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nec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IAT@ETICS.ORG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2498496" y="9926750"/>
            <a:ext cx="10011410" cy="622935"/>
          </a:xfrm>
          <a:custGeom>
            <a:avLst/>
            <a:gdLst/>
            <a:ahLst/>
            <a:cxnLst/>
            <a:rect l="l" t="t" r="r" b="b"/>
            <a:pathLst>
              <a:path w="10011410" h="622934">
                <a:moveTo>
                  <a:pt x="10011003" y="0"/>
                </a:moveTo>
                <a:lnTo>
                  <a:pt x="215239" y="43383"/>
                </a:lnTo>
                <a:lnTo>
                  <a:pt x="0" y="258635"/>
                </a:lnTo>
                <a:lnTo>
                  <a:pt x="364261" y="622909"/>
                </a:lnTo>
                <a:lnTo>
                  <a:pt x="10011003" y="608952"/>
                </a:lnTo>
                <a:lnTo>
                  <a:pt x="10011003" y="0"/>
                </a:lnTo>
                <a:close/>
              </a:path>
            </a:pathLst>
          </a:custGeom>
          <a:solidFill>
            <a:srgbClr val="008A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827257" y="488190"/>
            <a:ext cx="8259445" cy="375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300" b="1" dirty="0">
                <a:latin typeface="Century Gothic"/>
                <a:cs typeface="Century Gothic"/>
              </a:rPr>
              <a:t>CELLS</a:t>
            </a:r>
            <a:r>
              <a:rPr sz="2300" b="1" spc="-7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&amp;</a:t>
            </a:r>
            <a:r>
              <a:rPr sz="2300" b="1" spc="-70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RECHARGEABLE</a:t>
            </a:r>
            <a:r>
              <a:rPr sz="2300" b="1" spc="-65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BATTERIES</a:t>
            </a:r>
            <a:r>
              <a:rPr sz="2300" b="1" spc="-7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FOR</a:t>
            </a:r>
            <a:r>
              <a:rPr sz="2300" b="1" spc="-70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EMERGENCY</a:t>
            </a:r>
            <a:r>
              <a:rPr sz="2300" b="1" spc="-65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LIGHTS</a:t>
            </a:r>
            <a:endParaRPr sz="23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2440458" y="891344"/>
            <a:ext cx="92798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solidFill>
                  <a:srgbClr val="008A5E"/>
                </a:solidFill>
              </a:rPr>
              <a:t>ENEC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MARK: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SAFETY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AT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FIRST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spc="-10" dirty="0">
                <a:solidFill>
                  <a:srgbClr val="008A5E"/>
                </a:solidFill>
              </a:rPr>
              <a:t>SIGHT</a:t>
            </a:r>
            <a:endParaRPr sz="4400" dirty="0"/>
          </a:p>
        </p:txBody>
      </p:sp>
      <p:sp>
        <p:nvSpPr>
          <p:cNvPr id="18" name="object 18"/>
          <p:cNvSpPr txBox="1"/>
          <p:nvPr/>
        </p:nvSpPr>
        <p:spPr>
          <a:xfrm>
            <a:off x="2516908" y="1747366"/>
            <a:ext cx="8771255" cy="6248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77470" algn="ctr">
              <a:lnSpc>
                <a:spcPts val="1845"/>
              </a:lnSpc>
              <a:spcBef>
                <a:spcPts val="110"/>
              </a:spcBef>
            </a:pPr>
            <a:r>
              <a:rPr sz="1550" b="1" dirty="0">
                <a:latin typeface="Century Gothic"/>
                <a:cs typeface="Century Gothic"/>
              </a:rPr>
              <a:t>HIGH</a:t>
            </a:r>
            <a:r>
              <a:rPr sz="1550" b="1" spc="-15" dirty="0">
                <a:latin typeface="Century Gothic"/>
                <a:cs typeface="Century Gothic"/>
              </a:rPr>
              <a:t> </a:t>
            </a:r>
            <a:r>
              <a:rPr sz="1550" b="1" dirty="0">
                <a:latin typeface="Century Gothic"/>
                <a:cs typeface="Century Gothic"/>
              </a:rPr>
              <a:t>QUALITY</a:t>
            </a:r>
            <a:r>
              <a:rPr sz="1550" b="1" spc="-15" dirty="0">
                <a:latin typeface="Century Gothic"/>
                <a:cs typeface="Century Gothic"/>
              </a:rPr>
              <a:t> </a:t>
            </a:r>
            <a:r>
              <a:rPr sz="1550" b="1" dirty="0">
                <a:latin typeface="Century Gothic"/>
                <a:cs typeface="Century Gothic"/>
              </a:rPr>
              <a:t>EUROPEAN</a:t>
            </a:r>
            <a:r>
              <a:rPr sz="1550" b="1" spc="-15" dirty="0">
                <a:latin typeface="Century Gothic"/>
                <a:cs typeface="Century Gothic"/>
              </a:rPr>
              <a:t> </a:t>
            </a:r>
            <a:r>
              <a:rPr sz="1550" b="1" spc="-20" dirty="0">
                <a:latin typeface="Century Gothic"/>
                <a:cs typeface="Century Gothic"/>
              </a:rPr>
              <a:t>MARK</a:t>
            </a:r>
            <a:endParaRPr sz="1550" dirty="0">
              <a:latin typeface="Century Gothic"/>
              <a:cs typeface="Century Gothic"/>
            </a:endParaRPr>
          </a:p>
          <a:p>
            <a:pPr marR="34925" algn="ctr">
              <a:lnSpc>
                <a:spcPts val="1425"/>
              </a:lnSpc>
            </a:pPr>
            <a:r>
              <a:rPr sz="1200" dirty="0">
                <a:latin typeface="Century Gothic"/>
                <a:cs typeface="Century Gothic"/>
              </a:rPr>
              <a:t>TO</a:t>
            </a:r>
            <a:r>
              <a:rPr sz="1200" spc="-3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GUARANTEE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SAFETY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AND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COMPLIANCE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WITH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REGULATORY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REQUIREMENTS,</a:t>
            </a:r>
            <a:endParaRPr sz="12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latin typeface="Century Gothic"/>
                <a:cs typeface="Century Gothic"/>
              </a:rPr>
              <a:t>OFFERING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spc="-25" dirty="0">
                <a:latin typeface="Century Gothic"/>
                <a:cs typeface="Century Gothic"/>
              </a:rPr>
              <a:t>ADVANTAGES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IN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TERMS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OF</a:t>
            </a:r>
            <a:r>
              <a:rPr sz="1200" spc="-10" dirty="0">
                <a:latin typeface="Century Gothic"/>
                <a:cs typeface="Century Gothic"/>
              </a:rPr>
              <a:t> RELIABILITY, INTERNATIONAL </a:t>
            </a:r>
            <a:r>
              <a:rPr sz="1200" dirty="0">
                <a:latin typeface="Century Gothic"/>
                <a:cs typeface="Century Gothic"/>
              </a:rPr>
              <a:t>RECOGNITION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&amp;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COMPETITIVE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EDGE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FOR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THE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BUSINESS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17625" y="8467954"/>
            <a:ext cx="5605780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ENEC</a:t>
            </a:r>
            <a:r>
              <a:rPr sz="1400" b="1" spc="8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MARK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GUARANTEES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OPERATIVITY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IN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SPECIFIC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TOLERANCES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058401" y="1919795"/>
            <a:ext cx="2192655" cy="1905"/>
          </a:xfrm>
          <a:custGeom>
            <a:avLst/>
            <a:gdLst/>
            <a:ahLst/>
            <a:cxnLst/>
            <a:rect l="l" t="t" r="r" b="b"/>
            <a:pathLst>
              <a:path w="2192654" h="1905">
                <a:moveTo>
                  <a:pt x="2192070" y="0"/>
                </a:moveTo>
                <a:lnTo>
                  <a:pt x="0" y="0"/>
                </a:lnTo>
                <a:lnTo>
                  <a:pt x="0" y="1866"/>
                </a:lnTo>
                <a:lnTo>
                  <a:pt x="2192070" y="1866"/>
                </a:lnTo>
                <a:lnTo>
                  <a:pt x="2192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24188" y="1919795"/>
            <a:ext cx="2192655" cy="1905"/>
          </a:xfrm>
          <a:custGeom>
            <a:avLst/>
            <a:gdLst/>
            <a:ahLst/>
            <a:cxnLst/>
            <a:rect l="l" t="t" r="r" b="b"/>
            <a:pathLst>
              <a:path w="2192654" h="1905">
                <a:moveTo>
                  <a:pt x="2192070" y="0"/>
                </a:moveTo>
                <a:lnTo>
                  <a:pt x="0" y="0"/>
                </a:lnTo>
                <a:lnTo>
                  <a:pt x="0" y="1866"/>
                </a:lnTo>
                <a:lnTo>
                  <a:pt x="2192070" y="1866"/>
                </a:lnTo>
                <a:lnTo>
                  <a:pt x="2192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146642" y="4637728"/>
            <a:ext cx="5140401" cy="4365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50495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ENEC</a:t>
            </a:r>
            <a:r>
              <a:rPr sz="1400" b="1" spc="7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MARK</a:t>
            </a:r>
            <a:r>
              <a:rPr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IS</a:t>
            </a:r>
            <a:r>
              <a:rPr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SYNONYM</a:t>
            </a:r>
            <a:r>
              <a:rPr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OF</a:t>
            </a:r>
            <a:r>
              <a:rPr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RELIABILITY,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SAFETY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AND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PRODUCTION</a:t>
            </a:r>
            <a:r>
              <a:rPr sz="1400" b="1" spc="9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SURVEILLANCE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914588" y="3239364"/>
            <a:ext cx="5604510" cy="4359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01625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THE</a:t>
            </a:r>
            <a:r>
              <a:rPr sz="1400" b="1" spc="8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ENEC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MARK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GUARANTEES</a:t>
            </a:r>
            <a:r>
              <a:rPr sz="1400" b="1" spc="8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COMPLIANCE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WITH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THE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24A153"/>
                </a:solidFill>
                <a:latin typeface="Century Gothic"/>
                <a:cs typeface="Century Gothic"/>
              </a:rPr>
              <a:t>LATEST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SAFETY</a:t>
            </a:r>
            <a:r>
              <a:rPr sz="1400" b="1" spc="6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STANDARDS,</a:t>
            </a:r>
            <a:r>
              <a:rPr sz="1400" b="1" spc="6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CERTIFIED</a:t>
            </a:r>
            <a:r>
              <a:rPr sz="1400" b="1" spc="6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BY</a:t>
            </a:r>
            <a:r>
              <a:rPr sz="1400" b="1" spc="6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A</a:t>
            </a:r>
            <a:r>
              <a:rPr sz="1400" b="1" spc="6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THIRD-PARTY</a:t>
            </a:r>
            <a:r>
              <a:rPr sz="1400" b="1" spc="6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spc="-20" dirty="0">
                <a:solidFill>
                  <a:srgbClr val="24A153"/>
                </a:solidFill>
                <a:latin typeface="Century Gothic"/>
                <a:cs typeface="Century Gothic"/>
              </a:rPr>
              <a:t>BODY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72736" y="10063385"/>
            <a:ext cx="8524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1800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MOST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KNOWN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HIGH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QUALITY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EUROPEAN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MARK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LIGHTING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INDUSTRY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828" y="5389148"/>
            <a:ext cx="3875182" cy="8869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975" marR="5080" indent="-41910" algn="l">
              <a:lnSpc>
                <a:spcPct val="102699"/>
              </a:lnSpc>
              <a:spcBef>
                <a:spcPts val="95"/>
              </a:spcBef>
            </a:pPr>
            <a:r>
              <a:rPr lang="en-US" sz="1400" b="1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BATTERIES</a:t>
            </a:r>
            <a:r>
              <a:rPr sz="1400" b="1" spc="2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ARE</a:t>
            </a:r>
            <a:r>
              <a:rPr sz="1400" b="1" spc="2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AN</a:t>
            </a:r>
            <a:r>
              <a:rPr sz="1400" b="1" spc="2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IMPORTANT</a:t>
            </a:r>
            <a:r>
              <a:rPr sz="1400" b="1" spc="20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COMPONENT </a:t>
            </a:r>
            <a:r>
              <a:rPr sz="1400" b="1" dirty="0">
                <a:latin typeface="Century Gothic"/>
                <a:cs typeface="Century Gothic"/>
              </a:rPr>
              <a:t>OF</a:t>
            </a:r>
            <a:r>
              <a:rPr sz="1400" b="1" spc="6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EMERGENCY</a:t>
            </a:r>
            <a:r>
              <a:rPr sz="1400" b="1" spc="7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LIGHTING</a:t>
            </a:r>
            <a:r>
              <a:rPr lang="en-US" sz="1400" b="1" spc="7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AND</a:t>
            </a:r>
            <a:r>
              <a:rPr sz="1400" b="1" spc="6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THEREFORE</a:t>
            </a:r>
            <a:endParaRPr sz="1400" b="1" dirty="0">
              <a:latin typeface="Century Gothic"/>
              <a:cs typeface="Century Gothic"/>
            </a:endParaRPr>
          </a:p>
          <a:p>
            <a:pPr marR="5080" algn="l">
              <a:lnSpc>
                <a:spcPct val="100000"/>
              </a:lnSpc>
              <a:spcBef>
                <a:spcPts val="30"/>
              </a:spcBef>
            </a:pPr>
            <a:r>
              <a:rPr lang="en-US" sz="1400" b="1" dirty="0">
                <a:latin typeface="Century Gothic"/>
                <a:cs typeface="Century Gothic"/>
              </a:rPr>
              <a:t>  </a:t>
            </a:r>
            <a:r>
              <a:rPr sz="1400" b="1" dirty="0">
                <a:latin typeface="Century Gothic"/>
                <a:cs typeface="Century Gothic"/>
              </a:rPr>
              <a:t>NEEDS</a:t>
            </a:r>
            <a:r>
              <a:rPr sz="1400" b="1" spc="34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CERTIFICATION</a:t>
            </a:r>
            <a:endParaRPr lang="en-US" sz="1400" b="1" spc="-10" dirty="0">
              <a:latin typeface="Century Gothic"/>
              <a:cs typeface="Century Gothic"/>
            </a:endParaRPr>
          </a:p>
          <a:p>
            <a:pPr marR="5080" algn="l">
              <a:lnSpc>
                <a:spcPct val="100000"/>
              </a:lnSpc>
              <a:spcBef>
                <a:spcPts val="30"/>
              </a:spcBef>
            </a:pP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2742" y="7069777"/>
            <a:ext cx="3736913" cy="83407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5"/>
              </a:spcBef>
            </a:pPr>
            <a:endParaRPr lang="en-US" sz="1050" dirty="0">
              <a:latin typeface="Century Gothic"/>
              <a:cs typeface="Century Gothic"/>
            </a:endParaRPr>
          </a:p>
          <a:p>
            <a:pPr marR="5080" algn="l">
              <a:lnSpc>
                <a:spcPct val="100000"/>
              </a:lnSpc>
              <a:spcBef>
                <a:spcPts val="125"/>
              </a:spcBef>
            </a:pPr>
            <a:r>
              <a:rPr sz="1400" b="1" dirty="0">
                <a:latin typeface="Century Gothic"/>
                <a:cs typeface="Century Gothic"/>
              </a:rPr>
              <a:t>BATTERY</a:t>
            </a:r>
            <a:r>
              <a:rPr sz="1400" b="1" spc="4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TECHNOLOGY</a:t>
            </a:r>
            <a:r>
              <a:rPr sz="1400" b="1" spc="4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IS</a:t>
            </a:r>
            <a:r>
              <a:rPr sz="1400" b="1" spc="4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CONTINUOUSLY</a:t>
            </a:r>
            <a:r>
              <a:rPr lang="en-US" sz="1400" b="1" spc="-1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EVOLVING,</a:t>
            </a:r>
            <a:r>
              <a:rPr sz="1400" b="1" spc="1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WHICH</a:t>
            </a:r>
            <a:r>
              <a:rPr sz="1400" b="1" spc="33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IS</a:t>
            </a:r>
            <a:r>
              <a:rPr sz="1400" b="1" spc="15" dirty="0">
                <a:latin typeface="Century Gothic"/>
                <a:cs typeface="Century Gothic"/>
              </a:rPr>
              <a:t> </a:t>
            </a:r>
            <a:r>
              <a:rPr sz="1400" b="1" spc="-25" dirty="0">
                <a:latin typeface="Century Gothic"/>
                <a:cs typeface="Century Gothic"/>
              </a:rPr>
              <a:t>WHY </a:t>
            </a:r>
            <a:r>
              <a:rPr sz="1400" b="1" dirty="0">
                <a:latin typeface="Century Gothic"/>
                <a:cs typeface="Century Gothic"/>
              </a:rPr>
              <a:t>IT</a:t>
            </a:r>
            <a:r>
              <a:rPr sz="1400" b="1" spc="20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IS</a:t>
            </a:r>
            <a:r>
              <a:rPr sz="1400" b="1" spc="2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IMPORTANT</a:t>
            </a:r>
            <a:r>
              <a:rPr sz="1400" b="1" spc="2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TO</a:t>
            </a:r>
            <a:r>
              <a:rPr sz="1400" b="1" spc="2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BE</a:t>
            </a:r>
            <a:r>
              <a:rPr sz="1400" b="1" spc="2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RELIABLE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962858" y="5891946"/>
            <a:ext cx="4861560" cy="4359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0330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CERTIFIED</a:t>
            </a:r>
            <a:r>
              <a:rPr sz="1400" b="1" spc="6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CELLS</a:t>
            </a:r>
            <a:r>
              <a:rPr sz="1400" b="1" spc="6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AND</a:t>
            </a:r>
            <a:r>
              <a:rPr sz="1400" b="1" spc="6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BATTERIES</a:t>
            </a:r>
            <a:r>
              <a:rPr sz="1400" b="1" spc="6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PROVIDE</a:t>
            </a:r>
            <a:r>
              <a:rPr sz="1400" b="1" spc="6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20" dirty="0">
                <a:solidFill>
                  <a:srgbClr val="46A969"/>
                </a:solidFill>
                <a:latin typeface="Century Gothic"/>
                <a:cs typeface="Century Gothic"/>
              </a:rPr>
              <a:t>MORE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CONFIDENCE</a:t>
            </a:r>
            <a:r>
              <a:rPr sz="1400" b="1" spc="9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TOWARDS</a:t>
            </a:r>
            <a:r>
              <a:rPr sz="1400" b="1" spc="9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LOCAL/NATIONAL</a:t>
            </a:r>
            <a:r>
              <a:rPr sz="1400" b="1" spc="10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AUTHORITIES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62858" y="7030671"/>
            <a:ext cx="4824095" cy="679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0330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ENEC</a:t>
            </a:r>
            <a:r>
              <a:rPr sz="1400" b="1" spc="9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MARK</a:t>
            </a:r>
            <a:r>
              <a:rPr sz="1400" b="1" spc="9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FOR</a:t>
            </a:r>
            <a:r>
              <a:rPr sz="1400" b="1" spc="9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CERTIFIED</a:t>
            </a:r>
            <a:r>
              <a:rPr sz="1400" b="1" spc="9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COMPONENTS</a:t>
            </a:r>
            <a:r>
              <a:rPr sz="1400" b="1" spc="9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MAKE</a:t>
            </a:r>
            <a:r>
              <a:rPr sz="1400" b="1" spc="9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TESTS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ECONOMICAL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AND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FASTER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FOR</a:t>
            </a:r>
            <a:r>
              <a:rPr sz="1400" b="1" spc="9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THE</a:t>
            </a:r>
            <a:r>
              <a:rPr sz="1400" b="1" spc="8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END-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PRODUCT MANUFACTURERS</a:t>
            </a:r>
            <a:endParaRPr sz="1400" b="1" dirty="0">
              <a:latin typeface="Century Gothic"/>
              <a:cs typeface="Century Gothic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135679" y="9257080"/>
            <a:ext cx="2722245" cy="1969770"/>
            <a:chOff x="1135679" y="9257080"/>
            <a:chExt cx="2722245" cy="1969770"/>
          </a:xfrm>
        </p:grpSpPr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5679" y="9257080"/>
              <a:ext cx="2721863" cy="196971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289970" y="9411193"/>
              <a:ext cx="2147570" cy="1434465"/>
            </a:xfrm>
            <a:custGeom>
              <a:avLst/>
              <a:gdLst/>
              <a:ahLst/>
              <a:cxnLst/>
              <a:rect l="l" t="t" r="r" b="b"/>
              <a:pathLst>
                <a:path w="2147570" h="1434465">
                  <a:moveTo>
                    <a:pt x="2147214" y="0"/>
                  </a:moveTo>
                  <a:lnTo>
                    <a:pt x="713193" y="0"/>
                  </a:lnTo>
                  <a:lnTo>
                    <a:pt x="0" y="706805"/>
                  </a:lnTo>
                  <a:lnTo>
                    <a:pt x="710641" y="1434020"/>
                  </a:lnTo>
                  <a:lnTo>
                    <a:pt x="2129383" y="1434020"/>
                  </a:lnTo>
                  <a:lnTo>
                    <a:pt x="1426387" y="717003"/>
                  </a:lnTo>
                  <a:lnTo>
                    <a:pt x="21472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298802" y="9414156"/>
              <a:ext cx="2147570" cy="1434465"/>
            </a:xfrm>
            <a:custGeom>
              <a:avLst/>
              <a:gdLst/>
              <a:ahLst/>
              <a:cxnLst/>
              <a:rect l="l" t="t" r="r" b="b"/>
              <a:pathLst>
                <a:path w="2147570" h="1434465">
                  <a:moveTo>
                    <a:pt x="2147214" y="0"/>
                  </a:moveTo>
                  <a:lnTo>
                    <a:pt x="713193" y="0"/>
                  </a:lnTo>
                  <a:lnTo>
                    <a:pt x="0" y="706805"/>
                  </a:lnTo>
                  <a:lnTo>
                    <a:pt x="710641" y="1434020"/>
                  </a:lnTo>
                  <a:lnTo>
                    <a:pt x="2129383" y="1434020"/>
                  </a:lnTo>
                  <a:lnTo>
                    <a:pt x="2098989" y="1403019"/>
                  </a:lnTo>
                  <a:lnTo>
                    <a:pt x="1743913" y="1403019"/>
                  </a:lnTo>
                  <a:lnTo>
                    <a:pt x="1682203" y="1401293"/>
                  </a:lnTo>
                  <a:lnTo>
                    <a:pt x="1624016" y="1396223"/>
                  </a:lnTo>
                  <a:lnTo>
                    <a:pt x="1583175" y="1390078"/>
                  </a:lnTo>
                  <a:lnTo>
                    <a:pt x="756513" y="1390078"/>
                  </a:lnTo>
                  <a:lnTo>
                    <a:pt x="101892" y="736104"/>
                  </a:lnTo>
                  <a:lnTo>
                    <a:pt x="1007791" y="736104"/>
                  </a:lnTo>
                  <a:lnTo>
                    <a:pt x="1193966" y="710473"/>
                  </a:lnTo>
                  <a:lnTo>
                    <a:pt x="1432952" y="710473"/>
                  </a:lnTo>
                  <a:lnTo>
                    <a:pt x="1449433" y="694080"/>
                  </a:lnTo>
                  <a:lnTo>
                    <a:pt x="1393278" y="694080"/>
                  </a:lnTo>
                  <a:lnTo>
                    <a:pt x="1204798" y="693432"/>
                  </a:lnTo>
                  <a:lnTo>
                    <a:pt x="1206605" y="688987"/>
                  </a:lnTo>
                  <a:lnTo>
                    <a:pt x="634238" y="688987"/>
                  </a:lnTo>
                  <a:lnTo>
                    <a:pt x="112064" y="686435"/>
                  </a:lnTo>
                  <a:lnTo>
                    <a:pt x="746315" y="40563"/>
                  </a:lnTo>
                  <a:lnTo>
                    <a:pt x="2106434" y="40563"/>
                  </a:lnTo>
                  <a:lnTo>
                    <a:pt x="2147214" y="0"/>
                  </a:lnTo>
                  <a:close/>
                </a:path>
                <a:path w="2147570" h="1434465">
                  <a:moveTo>
                    <a:pt x="1845934" y="1144917"/>
                  </a:moveTo>
                  <a:lnTo>
                    <a:pt x="1752422" y="1144917"/>
                  </a:lnTo>
                  <a:lnTo>
                    <a:pt x="1772081" y="1162608"/>
                  </a:lnTo>
                  <a:lnTo>
                    <a:pt x="1814185" y="1209074"/>
                  </a:lnTo>
                  <a:lnTo>
                    <a:pt x="1853427" y="1274405"/>
                  </a:lnTo>
                  <a:lnTo>
                    <a:pt x="1864499" y="1348689"/>
                  </a:lnTo>
                  <a:lnTo>
                    <a:pt x="1853292" y="1380341"/>
                  </a:lnTo>
                  <a:lnTo>
                    <a:pt x="1836996" y="1396552"/>
                  </a:lnTo>
                  <a:lnTo>
                    <a:pt x="1804304" y="1402413"/>
                  </a:lnTo>
                  <a:lnTo>
                    <a:pt x="1743913" y="1403019"/>
                  </a:lnTo>
                  <a:lnTo>
                    <a:pt x="2098989" y="1403019"/>
                  </a:lnTo>
                  <a:lnTo>
                    <a:pt x="1845934" y="1144917"/>
                  </a:lnTo>
                  <a:close/>
                </a:path>
                <a:path w="2147570" h="1434465">
                  <a:moveTo>
                    <a:pt x="1007791" y="736104"/>
                  </a:moveTo>
                  <a:lnTo>
                    <a:pt x="624052" y="736104"/>
                  </a:lnTo>
                  <a:lnTo>
                    <a:pt x="788974" y="900404"/>
                  </a:lnTo>
                  <a:lnTo>
                    <a:pt x="462305" y="900404"/>
                  </a:lnTo>
                  <a:lnTo>
                    <a:pt x="545731" y="990803"/>
                  </a:lnTo>
                  <a:lnTo>
                    <a:pt x="835456" y="990803"/>
                  </a:lnTo>
                  <a:lnTo>
                    <a:pt x="980643" y="1134732"/>
                  </a:lnTo>
                  <a:lnTo>
                    <a:pt x="679462" y="1134732"/>
                  </a:lnTo>
                  <a:lnTo>
                    <a:pt x="764768" y="1225156"/>
                  </a:lnTo>
                  <a:lnTo>
                    <a:pt x="1110538" y="1225156"/>
                  </a:lnTo>
                  <a:lnTo>
                    <a:pt x="1276096" y="1389443"/>
                  </a:lnTo>
                  <a:lnTo>
                    <a:pt x="756513" y="1390078"/>
                  </a:lnTo>
                  <a:lnTo>
                    <a:pt x="1583175" y="1390078"/>
                  </a:lnTo>
                  <a:lnTo>
                    <a:pt x="1569163" y="1387970"/>
                  </a:lnTo>
                  <a:lnTo>
                    <a:pt x="1517458" y="1376695"/>
                  </a:lnTo>
                  <a:lnTo>
                    <a:pt x="1468712" y="1362561"/>
                  </a:lnTo>
                  <a:lnTo>
                    <a:pt x="1422737" y="1345729"/>
                  </a:lnTo>
                  <a:lnTo>
                    <a:pt x="1379346" y="1326360"/>
                  </a:lnTo>
                  <a:lnTo>
                    <a:pt x="1338351" y="1304617"/>
                  </a:lnTo>
                  <a:lnTo>
                    <a:pt x="1299564" y="1280660"/>
                  </a:lnTo>
                  <a:lnTo>
                    <a:pt x="1262796" y="1254651"/>
                  </a:lnTo>
                  <a:lnTo>
                    <a:pt x="1227861" y="1226751"/>
                  </a:lnTo>
                  <a:lnTo>
                    <a:pt x="1194571" y="1197123"/>
                  </a:lnTo>
                  <a:lnTo>
                    <a:pt x="1162737" y="1165928"/>
                  </a:lnTo>
                  <a:lnTo>
                    <a:pt x="1132172" y="1133327"/>
                  </a:lnTo>
                  <a:lnTo>
                    <a:pt x="1102688" y="1099482"/>
                  </a:lnTo>
                  <a:lnTo>
                    <a:pt x="1074097" y="1064554"/>
                  </a:lnTo>
                  <a:lnTo>
                    <a:pt x="1046212" y="1028706"/>
                  </a:lnTo>
                  <a:lnTo>
                    <a:pt x="1018844" y="992098"/>
                  </a:lnTo>
                  <a:lnTo>
                    <a:pt x="996159" y="960385"/>
                  </a:lnTo>
                  <a:lnTo>
                    <a:pt x="972188" y="923657"/>
                  </a:lnTo>
                  <a:lnTo>
                    <a:pt x="950451" y="884402"/>
                  </a:lnTo>
                  <a:lnTo>
                    <a:pt x="934469" y="845111"/>
                  </a:lnTo>
                  <a:lnTo>
                    <a:pt x="927760" y="808275"/>
                  </a:lnTo>
                  <a:lnTo>
                    <a:pt x="933844" y="776382"/>
                  </a:lnTo>
                  <a:lnTo>
                    <a:pt x="956242" y="751923"/>
                  </a:lnTo>
                  <a:lnTo>
                    <a:pt x="998474" y="737387"/>
                  </a:lnTo>
                  <a:lnTo>
                    <a:pt x="1007791" y="736104"/>
                  </a:lnTo>
                  <a:close/>
                </a:path>
                <a:path w="2147570" h="1434465">
                  <a:moveTo>
                    <a:pt x="1181874" y="890206"/>
                  </a:moveTo>
                  <a:lnTo>
                    <a:pt x="1171503" y="899981"/>
                  </a:lnTo>
                  <a:lnTo>
                    <a:pt x="1168654" y="912021"/>
                  </a:lnTo>
                  <a:lnTo>
                    <a:pt x="1169860" y="923328"/>
                  </a:lnTo>
                  <a:lnTo>
                    <a:pt x="1202029" y="983684"/>
                  </a:lnTo>
                  <a:lnTo>
                    <a:pt x="1224665" y="1016591"/>
                  </a:lnTo>
                  <a:lnTo>
                    <a:pt x="1253214" y="1053431"/>
                  </a:lnTo>
                  <a:lnTo>
                    <a:pt x="1287470" y="1091963"/>
                  </a:lnTo>
                  <a:lnTo>
                    <a:pt x="1327226" y="1129946"/>
                  </a:lnTo>
                  <a:lnTo>
                    <a:pt x="1372276" y="1165141"/>
                  </a:lnTo>
                  <a:lnTo>
                    <a:pt x="1422414" y="1195306"/>
                  </a:lnTo>
                  <a:lnTo>
                    <a:pt x="1477434" y="1218201"/>
                  </a:lnTo>
                  <a:lnTo>
                    <a:pt x="1537128" y="1231586"/>
                  </a:lnTo>
                  <a:lnTo>
                    <a:pt x="1601292" y="1233220"/>
                  </a:lnTo>
                  <a:lnTo>
                    <a:pt x="1634858" y="1218475"/>
                  </a:lnTo>
                  <a:lnTo>
                    <a:pt x="1643748" y="1204361"/>
                  </a:lnTo>
                  <a:lnTo>
                    <a:pt x="1625891" y="1182601"/>
                  </a:lnTo>
                  <a:lnTo>
                    <a:pt x="1579219" y="1144917"/>
                  </a:lnTo>
                  <a:lnTo>
                    <a:pt x="1845934" y="1144917"/>
                  </a:lnTo>
                  <a:lnTo>
                    <a:pt x="1676130" y="971727"/>
                  </a:lnTo>
                  <a:lnTo>
                    <a:pt x="1426387" y="971727"/>
                  </a:lnTo>
                  <a:lnTo>
                    <a:pt x="1401075" y="956125"/>
                  </a:lnTo>
                  <a:lnTo>
                    <a:pt x="1338511" y="923328"/>
                  </a:lnTo>
                  <a:lnTo>
                    <a:pt x="1258757" y="894350"/>
                  </a:lnTo>
                  <a:lnTo>
                    <a:pt x="1181874" y="890206"/>
                  </a:lnTo>
                  <a:close/>
                </a:path>
                <a:path w="2147570" h="1434465">
                  <a:moveTo>
                    <a:pt x="1432952" y="710473"/>
                  </a:moveTo>
                  <a:lnTo>
                    <a:pt x="1193966" y="710473"/>
                  </a:lnTo>
                  <a:lnTo>
                    <a:pt x="1320684" y="725912"/>
                  </a:lnTo>
                  <a:lnTo>
                    <a:pt x="1434026" y="805674"/>
                  </a:lnTo>
                  <a:lnTo>
                    <a:pt x="1589392" y="971727"/>
                  </a:lnTo>
                  <a:lnTo>
                    <a:pt x="1676130" y="971727"/>
                  </a:lnTo>
                  <a:lnTo>
                    <a:pt x="1426387" y="717003"/>
                  </a:lnTo>
                  <a:lnTo>
                    <a:pt x="1432952" y="710473"/>
                  </a:lnTo>
                  <a:close/>
                </a:path>
                <a:path w="2147570" h="1434465">
                  <a:moveTo>
                    <a:pt x="2102412" y="44564"/>
                  </a:moveTo>
                  <a:lnTo>
                    <a:pt x="2027491" y="44564"/>
                  </a:lnTo>
                  <a:lnTo>
                    <a:pt x="1393278" y="694080"/>
                  </a:lnTo>
                  <a:lnTo>
                    <a:pt x="1449433" y="694080"/>
                  </a:lnTo>
                  <a:lnTo>
                    <a:pt x="2102412" y="44564"/>
                  </a:lnTo>
                  <a:close/>
                </a:path>
                <a:path w="2147570" h="1434465">
                  <a:moveTo>
                    <a:pt x="2106434" y="40563"/>
                  </a:moveTo>
                  <a:lnTo>
                    <a:pt x="1271663" y="40563"/>
                  </a:lnTo>
                  <a:lnTo>
                    <a:pt x="1118831" y="196126"/>
                  </a:lnTo>
                  <a:lnTo>
                    <a:pt x="786218" y="196126"/>
                  </a:lnTo>
                  <a:lnTo>
                    <a:pt x="685177" y="289090"/>
                  </a:lnTo>
                  <a:lnTo>
                    <a:pt x="988301" y="289090"/>
                  </a:lnTo>
                  <a:lnTo>
                    <a:pt x="835456" y="441896"/>
                  </a:lnTo>
                  <a:lnTo>
                    <a:pt x="548487" y="441896"/>
                  </a:lnTo>
                  <a:lnTo>
                    <a:pt x="450850" y="533615"/>
                  </a:lnTo>
                  <a:lnTo>
                    <a:pt x="784517" y="533615"/>
                  </a:lnTo>
                  <a:lnTo>
                    <a:pt x="634238" y="688987"/>
                  </a:lnTo>
                  <a:lnTo>
                    <a:pt x="1206605" y="688987"/>
                  </a:lnTo>
                  <a:lnTo>
                    <a:pt x="1207121" y="687717"/>
                  </a:lnTo>
                  <a:lnTo>
                    <a:pt x="812533" y="687717"/>
                  </a:lnTo>
                  <a:lnTo>
                    <a:pt x="1451864" y="44564"/>
                  </a:lnTo>
                  <a:lnTo>
                    <a:pt x="2102412" y="44564"/>
                  </a:lnTo>
                  <a:lnTo>
                    <a:pt x="2106434" y="40563"/>
                  </a:lnTo>
                  <a:close/>
                </a:path>
                <a:path w="2147570" h="1434465">
                  <a:moveTo>
                    <a:pt x="1347431" y="342582"/>
                  </a:moveTo>
                  <a:lnTo>
                    <a:pt x="993381" y="687717"/>
                  </a:lnTo>
                  <a:lnTo>
                    <a:pt x="1207121" y="687717"/>
                  </a:lnTo>
                  <a:lnTo>
                    <a:pt x="1347431" y="342582"/>
                  </a:lnTo>
                  <a:close/>
                </a:path>
                <a:path w="2147570" h="1434465">
                  <a:moveTo>
                    <a:pt x="1864499" y="44564"/>
                  </a:moveTo>
                  <a:lnTo>
                    <a:pt x="1650530" y="44564"/>
                  </a:lnTo>
                  <a:lnTo>
                    <a:pt x="1497711" y="390969"/>
                  </a:lnTo>
                  <a:lnTo>
                    <a:pt x="1864499" y="44564"/>
                  </a:lnTo>
                  <a:close/>
                </a:path>
              </a:pathLst>
            </a:custGeom>
            <a:solidFill>
              <a:srgbClr val="008A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8" name="object 3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77103" y="7127092"/>
            <a:ext cx="216001" cy="216001"/>
          </a:xfrm>
          <a:prstGeom prst="rect">
            <a:avLst/>
          </a:prstGeom>
        </p:spPr>
      </p:pic>
      <p:pic>
        <p:nvPicPr>
          <p:cNvPr id="47" name="Picture 46" descr="A white tube with red and black wires">
            <a:extLst>
              <a:ext uri="{FF2B5EF4-FFF2-40B4-BE49-F238E27FC236}">
                <a16:creationId xmlns:a16="http://schemas.microsoft.com/office/drawing/2014/main" id="{9AE515BC-0CCF-C9A7-BD3E-11480B3AA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187" y="3598887"/>
            <a:ext cx="4167951" cy="179026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988DE8BF-966F-EA28-B4D3-18674EBCF103}"/>
              </a:ext>
            </a:extLst>
          </p:cNvPr>
          <p:cNvSpPr txBox="1"/>
          <p:nvPr/>
        </p:nvSpPr>
        <p:spPr>
          <a:xfrm>
            <a:off x="104692" y="3572023"/>
            <a:ext cx="3508445" cy="741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indent="84455" algn="l">
              <a:lnSpc>
                <a:spcPct val="102699"/>
              </a:lnSpc>
              <a:spcBef>
                <a:spcPts val="2275"/>
              </a:spcBef>
            </a:pPr>
            <a:r>
              <a:rPr lang="en-US" sz="1400" b="1" dirty="0">
                <a:latin typeface="Century Gothic"/>
                <a:cs typeface="Century Gothic"/>
              </a:rPr>
              <a:t>THE</a:t>
            </a:r>
            <a:r>
              <a:rPr lang="en-US" sz="1400" b="1" spc="75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EMERGENCY</a:t>
            </a:r>
            <a:r>
              <a:rPr lang="en-US" sz="1400" b="1" spc="75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LIGHTING</a:t>
            </a:r>
            <a:r>
              <a:rPr lang="en-US" sz="1400" b="1" spc="75" dirty="0">
                <a:latin typeface="Century Gothic"/>
                <a:cs typeface="Century Gothic"/>
              </a:rPr>
              <a:t> </a:t>
            </a:r>
            <a:r>
              <a:rPr lang="en-US" sz="1400" b="1" spc="-10" dirty="0">
                <a:latin typeface="Century Gothic"/>
                <a:cs typeface="Century Gothic"/>
              </a:rPr>
              <a:t>INDUSTRY </a:t>
            </a:r>
            <a:r>
              <a:rPr lang="en-US" sz="1400" b="1" dirty="0">
                <a:latin typeface="Century Gothic"/>
                <a:cs typeface="Century Gothic"/>
              </a:rPr>
              <a:t>EXPERIENCES</a:t>
            </a:r>
            <a:r>
              <a:rPr lang="en-US" sz="1400" b="1" spc="400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A</a:t>
            </a:r>
            <a:r>
              <a:rPr lang="en-US" sz="1400" b="1" spc="55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LACK</a:t>
            </a:r>
            <a:r>
              <a:rPr lang="en-US" sz="1400" b="1" spc="50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OF</a:t>
            </a:r>
            <a:r>
              <a:rPr lang="en-US" sz="1400" b="1" spc="55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THIRD-</a:t>
            </a:r>
            <a:r>
              <a:rPr lang="en-US" sz="1400" b="1" spc="-20" dirty="0">
                <a:latin typeface="Century Gothic"/>
                <a:cs typeface="Century Gothic"/>
              </a:rPr>
              <a:t>PARTY </a:t>
            </a:r>
            <a:r>
              <a:rPr lang="en-US" sz="1400" b="1" dirty="0">
                <a:latin typeface="Century Gothic"/>
                <a:cs typeface="Century Gothic"/>
              </a:rPr>
              <a:t>CERTIFIED</a:t>
            </a:r>
            <a:r>
              <a:rPr lang="en-US" sz="1400" b="1" spc="95" dirty="0">
                <a:latin typeface="Century Gothic"/>
                <a:cs typeface="Century Gothic"/>
              </a:rPr>
              <a:t> </a:t>
            </a:r>
            <a:r>
              <a:rPr lang="en-US" sz="1400" b="1" dirty="0">
                <a:latin typeface="Century Gothic"/>
                <a:cs typeface="Century Gothic"/>
              </a:rPr>
              <a:t>RECHARGEABLE</a:t>
            </a:r>
            <a:r>
              <a:rPr lang="en-US" sz="1400" b="1" spc="95" dirty="0">
                <a:latin typeface="Century Gothic"/>
                <a:cs typeface="Century Gothic"/>
              </a:rPr>
              <a:t> </a:t>
            </a:r>
            <a:r>
              <a:rPr lang="en-US" sz="1400" b="1" spc="-10" dirty="0">
                <a:latin typeface="Century Gothic"/>
                <a:cs typeface="Century Gothic"/>
              </a:rPr>
              <a:t>BATTERIES</a:t>
            </a:r>
            <a:endParaRPr lang="en-US" sz="1400" b="1" dirty="0">
              <a:latin typeface="Century Gothic"/>
              <a:cs typeface="Century Gothic"/>
            </a:endParaRPr>
          </a:p>
        </p:txBody>
      </p:sp>
      <p:sp>
        <p:nvSpPr>
          <p:cNvPr id="54" name="object 40">
            <a:extLst>
              <a:ext uri="{FF2B5EF4-FFF2-40B4-BE49-F238E27FC236}">
                <a16:creationId xmlns:a16="http://schemas.microsoft.com/office/drawing/2014/main" id="{EE2AB594-F258-3DD5-39C9-0C5721A3B839}"/>
              </a:ext>
            </a:extLst>
          </p:cNvPr>
          <p:cNvSpPr/>
          <p:nvPr/>
        </p:nvSpPr>
        <p:spPr>
          <a:xfrm>
            <a:off x="7967572" y="3050050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0">
            <a:extLst>
              <a:ext uri="{FF2B5EF4-FFF2-40B4-BE49-F238E27FC236}">
                <a16:creationId xmlns:a16="http://schemas.microsoft.com/office/drawing/2014/main" id="{71A26372-0A5C-BC3B-ED98-7D8B1C05987E}"/>
              </a:ext>
            </a:extLst>
          </p:cNvPr>
          <p:cNvSpPr/>
          <p:nvPr/>
        </p:nvSpPr>
        <p:spPr>
          <a:xfrm>
            <a:off x="8059076" y="4448917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40">
            <a:extLst>
              <a:ext uri="{FF2B5EF4-FFF2-40B4-BE49-F238E27FC236}">
                <a16:creationId xmlns:a16="http://schemas.microsoft.com/office/drawing/2014/main" id="{E8615030-A592-598D-10F5-7D9BDA6DE32A}"/>
              </a:ext>
            </a:extLst>
          </p:cNvPr>
          <p:cNvSpPr/>
          <p:nvPr/>
        </p:nvSpPr>
        <p:spPr>
          <a:xfrm>
            <a:off x="7848445" y="5727533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40">
            <a:extLst>
              <a:ext uri="{FF2B5EF4-FFF2-40B4-BE49-F238E27FC236}">
                <a16:creationId xmlns:a16="http://schemas.microsoft.com/office/drawing/2014/main" id="{1392E0A8-0EBB-A3CA-3CEE-A2E7AEF9C6A0}"/>
              </a:ext>
            </a:extLst>
          </p:cNvPr>
          <p:cNvSpPr/>
          <p:nvPr/>
        </p:nvSpPr>
        <p:spPr>
          <a:xfrm>
            <a:off x="7805067" y="6850491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40">
            <a:extLst>
              <a:ext uri="{FF2B5EF4-FFF2-40B4-BE49-F238E27FC236}">
                <a16:creationId xmlns:a16="http://schemas.microsoft.com/office/drawing/2014/main" id="{9D57A9B6-D940-DE9F-81E8-6134D08506F1}"/>
              </a:ext>
            </a:extLst>
          </p:cNvPr>
          <p:cNvSpPr/>
          <p:nvPr/>
        </p:nvSpPr>
        <p:spPr>
          <a:xfrm>
            <a:off x="6559550" y="8300368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Picture 2" descr="A green exit sign with white text&#10;&#10;Description automatically generated">
            <a:extLst>
              <a:ext uri="{FF2B5EF4-FFF2-40B4-BE49-F238E27FC236}">
                <a16:creationId xmlns:a16="http://schemas.microsoft.com/office/drawing/2014/main" id="{C9CFB67B-5D46-A10D-E1B3-AE3439709D6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27" y="5453509"/>
            <a:ext cx="3306658" cy="22044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1518" y="1619733"/>
            <a:ext cx="2493645" cy="205358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914"/>
              </a:lnSpc>
              <a:spcBef>
                <a:spcPts val="125"/>
              </a:spcBef>
            </a:pP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PRODUCTS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ts val="1735"/>
              </a:lnSpc>
            </a:pPr>
            <a:r>
              <a:rPr sz="1450" spc="-45" dirty="0">
                <a:latin typeface="Century Gothic"/>
                <a:cs typeface="Century Gothic"/>
              </a:rPr>
              <a:t>ENEC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mark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can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be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issued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to:</a:t>
            </a:r>
            <a:endParaRPr sz="1450" dirty="0">
              <a:latin typeface="Century Gothic"/>
              <a:cs typeface="Century Gothic"/>
            </a:endParaRPr>
          </a:p>
          <a:p>
            <a:pPr marL="132715" marR="135255" indent="-120650">
              <a:lnSpc>
                <a:spcPct val="100899"/>
              </a:lnSpc>
              <a:buSzPct val="93103"/>
              <a:buChar char="•"/>
              <a:tabLst>
                <a:tab pos="132715" algn="l"/>
              </a:tabLst>
            </a:pPr>
            <a:r>
              <a:rPr sz="1450" spc="-55" dirty="0">
                <a:latin typeface="Century Gothic"/>
                <a:cs typeface="Century Gothic"/>
              </a:rPr>
              <a:t>rechargeable</a:t>
            </a:r>
            <a:r>
              <a:rPr sz="1450" spc="-2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batteries</a:t>
            </a:r>
            <a:r>
              <a:rPr sz="1450" spc="-1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for </a:t>
            </a:r>
            <a:r>
              <a:rPr sz="1450" spc="-50" dirty="0">
                <a:latin typeface="Century Gothic"/>
                <a:cs typeface="Century Gothic"/>
              </a:rPr>
              <a:t>emergency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lighting</a:t>
            </a:r>
            <a:endParaRPr sz="1450" dirty="0">
              <a:latin typeface="Century Gothic"/>
              <a:cs typeface="Century Gothic"/>
            </a:endParaRPr>
          </a:p>
          <a:p>
            <a:pPr marL="132715" marR="5080" indent="-120650">
              <a:lnSpc>
                <a:spcPct val="100899"/>
              </a:lnSpc>
              <a:buSzPct val="93103"/>
              <a:buChar char="•"/>
              <a:tabLst>
                <a:tab pos="132715" algn="l"/>
              </a:tabLst>
            </a:pPr>
            <a:r>
              <a:rPr sz="1450" spc="-45" dirty="0">
                <a:latin typeface="Century Gothic"/>
                <a:cs typeface="Century Gothic"/>
              </a:rPr>
              <a:t>cells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and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batteries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35" dirty="0">
                <a:latin typeface="Century Gothic"/>
                <a:cs typeface="Century Gothic"/>
              </a:rPr>
              <a:t>intended </a:t>
            </a:r>
            <a:r>
              <a:rPr sz="1450" spc="-40" dirty="0">
                <a:latin typeface="Century Gothic"/>
                <a:cs typeface="Century Gothic"/>
              </a:rPr>
              <a:t>for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other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applications</a:t>
            </a:r>
            <a:endParaRPr sz="1450" dirty="0">
              <a:latin typeface="Century Gothic"/>
              <a:cs typeface="Century Gothic"/>
            </a:endParaRPr>
          </a:p>
          <a:p>
            <a:pPr marL="132715" marR="209550">
              <a:lnSpc>
                <a:spcPct val="100899"/>
              </a:lnSpc>
            </a:pPr>
            <a:r>
              <a:rPr sz="1450" i="1" spc="-45" dirty="0">
                <a:latin typeface="Century Gothic"/>
                <a:cs typeface="Century Gothic"/>
              </a:rPr>
              <a:t>(eg.:</a:t>
            </a:r>
            <a:r>
              <a:rPr sz="1450" i="1" spc="-75" dirty="0">
                <a:latin typeface="Century Gothic"/>
                <a:cs typeface="Century Gothic"/>
              </a:rPr>
              <a:t> </a:t>
            </a:r>
            <a:r>
              <a:rPr sz="1450" i="1" spc="-50" dirty="0">
                <a:latin typeface="Century Gothic"/>
                <a:cs typeface="Century Gothic"/>
              </a:rPr>
              <a:t>battery</a:t>
            </a:r>
            <a:r>
              <a:rPr sz="1450" i="1" spc="-60" dirty="0">
                <a:latin typeface="Century Gothic"/>
                <a:cs typeface="Century Gothic"/>
              </a:rPr>
              <a:t> </a:t>
            </a:r>
            <a:r>
              <a:rPr sz="1450" i="1" spc="-45" dirty="0">
                <a:latin typeface="Century Gothic"/>
                <a:cs typeface="Century Gothic"/>
              </a:rPr>
              <a:t>packs</a:t>
            </a:r>
            <a:r>
              <a:rPr sz="1450" i="1" spc="-60" dirty="0">
                <a:latin typeface="Century Gothic"/>
                <a:cs typeface="Century Gothic"/>
              </a:rPr>
              <a:t> </a:t>
            </a:r>
            <a:r>
              <a:rPr sz="1450" i="1" spc="-25" dirty="0">
                <a:latin typeface="Century Gothic"/>
                <a:cs typeface="Century Gothic"/>
              </a:rPr>
              <a:t>for </a:t>
            </a:r>
            <a:r>
              <a:rPr sz="1450" i="1" spc="-50" dirty="0">
                <a:latin typeface="Century Gothic"/>
                <a:cs typeface="Century Gothic"/>
              </a:rPr>
              <a:t>portable</a:t>
            </a:r>
            <a:r>
              <a:rPr sz="1450" i="1" spc="-70" dirty="0">
                <a:latin typeface="Century Gothic"/>
                <a:cs typeface="Century Gothic"/>
              </a:rPr>
              <a:t> </a:t>
            </a:r>
            <a:r>
              <a:rPr sz="1450" i="1" spc="-45" dirty="0">
                <a:latin typeface="Century Gothic"/>
                <a:cs typeface="Century Gothic"/>
              </a:rPr>
              <a:t>tools</a:t>
            </a:r>
            <a:r>
              <a:rPr sz="1450" i="1" spc="-65" dirty="0">
                <a:latin typeface="Century Gothic"/>
                <a:cs typeface="Century Gothic"/>
              </a:rPr>
              <a:t> </a:t>
            </a:r>
            <a:r>
              <a:rPr sz="1450" i="1" spc="-30" dirty="0">
                <a:latin typeface="Century Gothic"/>
                <a:cs typeface="Century Gothic"/>
              </a:rPr>
              <a:t>or</a:t>
            </a:r>
            <a:r>
              <a:rPr sz="1450" i="1" spc="-65" dirty="0">
                <a:latin typeface="Century Gothic"/>
                <a:cs typeface="Century Gothic"/>
              </a:rPr>
              <a:t> </a:t>
            </a:r>
            <a:r>
              <a:rPr sz="1450" i="1" spc="-35" dirty="0">
                <a:latin typeface="Century Gothic"/>
                <a:cs typeface="Century Gothic"/>
              </a:rPr>
              <a:t>personal </a:t>
            </a:r>
            <a:r>
              <a:rPr sz="1450" i="1" spc="-50" dirty="0">
                <a:latin typeface="Century Gothic"/>
                <a:cs typeface="Century Gothic"/>
              </a:rPr>
              <a:t>electric</a:t>
            </a:r>
            <a:r>
              <a:rPr sz="1450" i="1" spc="-45" dirty="0">
                <a:latin typeface="Century Gothic"/>
                <a:cs typeface="Century Gothic"/>
              </a:rPr>
              <a:t> </a:t>
            </a:r>
            <a:r>
              <a:rPr sz="1450" i="1" spc="-10" dirty="0">
                <a:latin typeface="Century Gothic"/>
                <a:cs typeface="Century Gothic"/>
              </a:rPr>
              <a:t>transporters).</a:t>
            </a:r>
            <a:endParaRPr sz="145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8707" y="1613086"/>
            <a:ext cx="2450465" cy="938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914"/>
              </a:lnSpc>
              <a:spcBef>
                <a:spcPts val="125"/>
              </a:spcBef>
            </a:pPr>
            <a:r>
              <a:rPr sz="1600" b="1" dirty="0">
                <a:solidFill>
                  <a:srgbClr val="008A5E"/>
                </a:solidFill>
                <a:latin typeface="Century Gothic"/>
                <a:cs typeface="Century Gothic"/>
              </a:rPr>
              <a:t>CERTIFICATION</a:t>
            </a:r>
            <a:r>
              <a:rPr sz="1600" b="1" spc="114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PROCESS</a:t>
            </a:r>
            <a:endParaRPr sz="1600">
              <a:latin typeface="Century Gothic"/>
              <a:cs typeface="Century Gothic"/>
            </a:endParaRPr>
          </a:p>
          <a:p>
            <a:pPr marL="133350" marR="71120" indent="-120650">
              <a:lnSpc>
                <a:spcPts val="1760"/>
              </a:lnSpc>
              <a:spcBef>
                <a:spcPts val="35"/>
              </a:spcBef>
              <a:buSzPct val="93103"/>
              <a:buChar char="•"/>
              <a:tabLst>
                <a:tab pos="133350" algn="l"/>
              </a:tabLst>
            </a:pPr>
            <a:r>
              <a:rPr sz="1450" b="1" spc="-50" dirty="0">
                <a:latin typeface="Century Gothic"/>
                <a:cs typeface="Century Gothic"/>
              </a:rPr>
              <a:t>Approval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30" dirty="0">
                <a:latin typeface="Century Gothic"/>
                <a:cs typeface="Century Gothic"/>
              </a:rPr>
              <a:t>of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25" dirty="0">
                <a:latin typeface="Century Gothic"/>
                <a:cs typeface="Century Gothic"/>
              </a:rPr>
              <a:t>the </a:t>
            </a:r>
            <a:r>
              <a:rPr sz="1450" b="1" spc="-35" dirty="0">
                <a:latin typeface="Century Gothic"/>
                <a:cs typeface="Century Gothic"/>
              </a:rPr>
              <a:t>manufacturer</a:t>
            </a:r>
            <a:r>
              <a:rPr sz="1450" b="1" spc="12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(production </a:t>
            </a:r>
            <a:r>
              <a:rPr sz="1450" spc="-45" dirty="0">
                <a:latin typeface="Century Gothic"/>
                <a:cs typeface="Century Gothic"/>
              </a:rPr>
              <a:t>site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inspection).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18731" y="2749004"/>
            <a:ext cx="2575560" cy="918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715" marR="5080" indent="-120650">
              <a:lnSpc>
                <a:spcPct val="100899"/>
              </a:lnSpc>
              <a:spcBef>
                <a:spcPts val="95"/>
              </a:spcBef>
              <a:buSzPct val="93103"/>
              <a:buChar char="•"/>
              <a:tabLst>
                <a:tab pos="132715" algn="l"/>
              </a:tabLst>
            </a:pPr>
            <a:r>
              <a:rPr sz="1450" b="1" spc="-50" dirty="0">
                <a:latin typeface="Century Gothic"/>
                <a:cs typeface="Century Gothic"/>
              </a:rPr>
              <a:t>Approval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30" dirty="0">
                <a:latin typeface="Century Gothic"/>
                <a:cs typeface="Century Gothic"/>
              </a:rPr>
              <a:t>of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10" dirty="0">
                <a:latin typeface="Century Gothic"/>
                <a:cs typeface="Century Gothic"/>
              </a:rPr>
              <a:t>individual </a:t>
            </a:r>
            <a:r>
              <a:rPr sz="1450" b="1" spc="-50" dirty="0">
                <a:latin typeface="Century Gothic"/>
                <a:cs typeface="Century Gothic"/>
              </a:rPr>
              <a:t>product</a:t>
            </a:r>
            <a:r>
              <a:rPr sz="1450" b="1" spc="-55" dirty="0">
                <a:latin typeface="Century Gothic"/>
                <a:cs typeface="Century Gothic"/>
              </a:rPr>
              <a:t> </a:t>
            </a:r>
            <a:r>
              <a:rPr sz="1450" b="1" spc="-50" dirty="0">
                <a:latin typeface="Century Gothic"/>
                <a:cs typeface="Century Gothic"/>
              </a:rPr>
              <a:t>models</a:t>
            </a:r>
            <a:r>
              <a:rPr sz="1450" b="1" spc="-6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(type</a:t>
            </a:r>
            <a:r>
              <a:rPr sz="1450" spc="-5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testing on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55" dirty="0">
                <a:latin typeface="Century Gothic"/>
                <a:cs typeface="Century Gothic"/>
              </a:rPr>
              <a:t>representative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sample</a:t>
            </a:r>
            <a:r>
              <a:rPr sz="1450" spc="-3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for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series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production).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8731" y="3864268"/>
            <a:ext cx="258064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715" marR="5080" indent="-120650">
              <a:lnSpc>
                <a:spcPct val="100899"/>
              </a:lnSpc>
              <a:spcBef>
                <a:spcPts val="95"/>
              </a:spcBef>
              <a:buSzPct val="93103"/>
              <a:buChar char="•"/>
              <a:tabLst>
                <a:tab pos="132715" algn="l"/>
              </a:tabLst>
            </a:pPr>
            <a:r>
              <a:rPr sz="1450" b="1" spc="-55" dirty="0">
                <a:latin typeface="Century Gothic"/>
                <a:cs typeface="Century Gothic"/>
              </a:rPr>
              <a:t>Certification</a:t>
            </a:r>
            <a:r>
              <a:rPr sz="1450" b="1" spc="-2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(granting</a:t>
            </a:r>
            <a:r>
              <a:rPr sz="1450" spc="-1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the </a:t>
            </a:r>
            <a:r>
              <a:rPr sz="1450" spc="-50" dirty="0">
                <a:latin typeface="Century Gothic"/>
                <a:cs typeface="Century Gothic"/>
              </a:rPr>
              <a:t>license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to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use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ENEC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mark </a:t>
            </a:r>
            <a:r>
              <a:rPr sz="1450" spc="-30" dirty="0">
                <a:latin typeface="Century Gothic"/>
                <a:cs typeface="Century Gothic"/>
              </a:rPr>
              <a:t>on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products).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18731" y="4756479"/>
            <a:ext cx="2572385" cy="918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715" marR="5080" indent="-120650" algn="just">
              <a:lnSpc>
                <a:spcPct val="100899"/>
              </a:lnSpc>
              <a:spcBef>
                <a:spcPts val="95"/>
              </a:spcBef>
              <a:buSzPct val="93103"/>
              <a:buChar char="•"/>
              <a:tabLst>
                <a:tab pos="132715" algn="l"/>
              </a:tabLst>
            </a:pPr>
            <a:r>
              <a:rPr sz="1450" b="1" spc="-50" dirty="0">
                <a:latin typeface="Century Gothic"/>
                <a:cs typeface="Century Gothic"/>
              </a:rPr>
              <a:t>Control</a:t>
            </a:r>
            <a:r>
              <a:rPr sz="1450" b="1" spc="-45" dirty="0">
                <a:latin typeface="Century Gothic"/>
                <a:cs typeface="Century Gothic"/>
              </a:rPr>
              <a:t> </a:t>
            </a:r>
            <a:r>
              <a:rPr sz="1450" b="1" spc="-50" dirty="0">
                <a:latin typeface="Century Gothic"/>
                <a:cs typeface="Century Gothic"/>
              </a:rPr>
              <a:t>of</a:t>
            </a:r>
            <a:r>
              <a:rPr sz="1450" b="1" spc="-45" dirty="0">
                <a:latin typeface="Century Gothic"/>
                <a:cs typeface="Century Gothic"/>
              </a:rPr>
              <a:t> </a:t>
            </a:r>
            <a:r>
              <a:rPr sz="1450" b="1" spc="-50" dirty="0">
                <a:latin typeface="Century Gothic"/>
                <a:cs typeface="Century Gothic"/>
              </a:rPr>
              <a:t>production</a:t>
            </a:r>
            <a:r>
              <a:rPr sz="1450" b="1" spc="-4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(yearly </a:t>
            </a:r>
            <a:r>
              <a:rPr sz="1450" spc="-55" dirty="0">
                <a:latin typeface="Century Gothic"/>
                <a:cs typeface="Century Gothic"/>
              </a:rPr>
              <a:t>supervision</a:t>
            </a:r>
            <a:r>
              <a:rPr sz="1450" spc="-2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of</a:t>
            </a:r>
            <a:r>
              <a:rPr sz="1450" spc="-1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manufacturing </a:t>
            </a:r>
            <a:r>
              <a:rPr sz="1450" spc="-50" dirty="0">
                <a:latin typeface="Century Gothic"/>
                <a:cs typeface="Century Gothic"/>
              </a:rPr>
              <a:t>location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and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manufactured products).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05215" y="1613035"/>
            <a:ext cx="1825625" cy="715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914"/>
              </a:lnSpc>
              <a:spcBef>
                <a:spcPts val="125"/>
              </a:spcBef>
            </a:pP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TESTING</a:t>
            </a:r>
            <a:endParaRPr sz="1600">
              <a:latin typeface="Century Gothic"/>
              <a:cs typeface="Century Gothic"/>
            </a:endParaRPr>
          </a:p>
          <a:p>
            <a:pPr marL="12700" marR="5080">
              <a:lnSpc>
                <a:spcPts val="1760"/>
              </a:lnSpc>
              <a:spcBef>
                <a:spcPts val="35"/>
              </a:spcBef>
            </a:pP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type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tests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can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be </a:t>
            </a:r>
            <a:r>
              <a:rPr sz="1450" spc="-40" dirty="0">
                <a:latin typeface="Century Gothic"/>
                <a:cs typeface="Century Gothic"/>
              </a:rPr>
              <a:t>performed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in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the: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17915" y="2520015"/>
            <a:ext cx="2430780" cy="0"/>
          </a:xfrm>
          <a:custGeom>
            <a:avLst/>
            <a:gdLst/>
            <a:ahLst/>
            <a:cxnLst/>
            <a:rect l="l" t="t" r="r" b="b"/>
            <a:pathLst>
              <a:path w="2430779">
                <a:moveTo>
                  <a:pt x="0" y="0"/>
                </a:moveTo>
                <a:lnTo>
                  <a:pt x="2430530" y="0"/>
                </a:lnTo>
              </a:path>
            </a:pathLst>
          </a:custGeom>
          <a:ln w="92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205215" y="2525902"/>
            <a:ext cx="2182495" cy="471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6210" marR="5080" indent="-144145">
              <a:lnSpc>
                <a:spcPct val="100899"/>
              </a:lnSpc>
              <a:spcBef>
                <a:spcPts val="95"/>
              </a:spcBef>
              <a:buChar char="•"/>
              <a:tabLst>
                <a:tab pos="156210" algn="l"/>
              </a:tabLst>
            </a:pPr>
            <a:r>
              <a:rPr sz="1450" b="1" spc="-55" dirty="0">
                <a:solidFill>
                  <a:srgbClr val="008A5E"/>
                </a:solidFill>
                <a:latin typeface="Century Gothic"/>
                <a:cs typeface="Century Gothic"/>
              </a:rPr>
              <a:t>laboratories</a:t>
            </a:r>
            <a:r>
              <a:rPr sz="1450" b="1" spc="-60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30" dirty="0">
                <a:solidFill>
                  <a:srgbClr val="008A5E"/>
                </a:solidFill>
                <a:latin typeface="Century Gothic"/>
                <a:cs typeface="Century Gothic"/>
              </a:rPr>
              <a:t>of</a:t>
            </a:r>
            <a:r>
              <a:rPr sz="1450" b="1" spc="-50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40" dirty="0">
                <a:solidFill>
                  <a:srgbClr val="008A5E"/>
                </a:solidFill>
                <a:latin typeface="Century Gothic"/>
                <a:cs typeface="Century Gothic"/>
              </a:rPr>
              <a:t>the</a:t>
            </a:r>
            <a:r>
              <a:rPr sz="1450" b="1" spc="-45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20" dirty="0">
                <a:solidFill>
                  <a:srgbClr val="008A5E"/>
                </a:solidFill>
                <a:latin typeface="Century Gothic"/>
                <a:cs typeface="Century Gothic"/>
              </a:rPr>
              <a:t>ENEC </a:t>
            </a:r>
            <a:r>
              <a:rPr sz="145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members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17915" y="3042330"/>
            <a:ext cx="2430780" cy="0"/>
          </a:xfrm>
          <a:custGeom>
            <a:avLst/>
            <a:gdLst/>
            <a:ahLst/>
            <a:cxnLst/>
            <a:rect l="l" t="t" r="r" b="b"/>
            <a:pathLst>
              <a:path w="2430779">
                <a:moveTo>
                  <a:pt x="0" y="0"/>
                </a:moveTo>
                <a:lnTo>
                  <a:pt x="2430530" y="0"/>
                </a:lnTo>
              </a:path>
            </a:pathLst>
          </a:custGeom>
          <a:ln w="92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205215" y="3048217"/>
            <a:ext cx="2456180" cy="4718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56210" indent="-143510">
              <a:lnSpc>
                <a:spcPct val="100000"/>
              </a:lnSpc>
              <a:spcBef>
                <a:spcPts val="110"/>
              </a:spcBef>
              <a:buChar char="•"/>
              <a:tabLst>
                <a:tab pos="156210" algn="l"/>
              </a:tabLst>
            </a:pPr>
            <a:r>
              <a:rPr sz="1450" b="1" spc="-55" dirty="0">
                <a:solidFill>
                  <a:srgbClr val="008A5E"/>
                </a:solidFill>
                <a:latin typeface="Century Gothic"/>
                <a:cs typeface="Century Gothic"/>
              </a:rPr>
              <a:t>laboratories</a:t>
            </a:r>
            <a:r>
              <a:rPr sz="1450" b="1" spc="-35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30" dirty="0">
                <a:solidFill>
                  <a:srgbClr val="008A5E"/>
                </a:solidFill>
                <a:latin typeface="Century Gothic"/>
                <a:cs typeface="Century Gothic"/>
              </a:rPr>
              <a:t>of</a:t>
            </a:r>
            <a:r>
              <a:rPr sz="1450" b="1" spc="-35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manufactu-</a:t>
            </a:r>
            <a:endParaRPr sz="145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2442845" algn="l"/>
              </a:tabLst>
            </a:pPr>
            <a:r>
              <a:rPr sz="1450" b="1" u="sng" spc="155" dirty="0">
                <a:solidFill>
                  <a:srgbClr val="008A5E"/>
                </a:solidFill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 </a:t>
            </a:r>
            <a:r>
              <a:rPr sz="1450" b="1" u="sng" spc="-10" dirty="0">
                <a:solidFill>
                  <a:srgbClr val="008A5E"/>
                </a:solidFill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rers*</a:t>
            </a:r>
            <a:r>
              <a:rPr sz="1450" b="1" u="sng" dirty="0">
                <a:solidFill>
                  <a:srgbClr val="008A5E"/>
                </a:solidFill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05215" y="3718755"/>
            <a:ext cx="2188845" cy="70866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92710" marR="5080" indent="-80645">
              <a:lnSpc>
                <a:spcPct val="95700"/>
              </a:lnSpc>
              <a:spcBef>
                <a:spcPts val="200"/>
              </a:spcBef>
            </a:pPr>
            <a:r>
              <a:rPr sz="20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*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For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in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manufacturer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laboratories,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 there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are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three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processes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in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place: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33888" y="4402015"/>
            <a:ext cx="2299970" cy="240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213360" indent="-229235">
              <a:lnSpc>
                <a:spcPct val="100000"/>
              </a:lnSpc>
              <a:spcBef>
                <a:spcPts val="100"/>
              </a:spcBef>
              <a:buFont typeface="Times New Roman"/>
              <a:buChar char="▪"/>
              <a:tabLst>
                <a:tab pos="241300" algn="l"/>
              </a:tabLst>
            </a:pPr>
            <a:r>
              <a:rPr sz="1300" b="1" spc="-45" dirty="0">
                <a:solidFill>
                  <a:srgbClr val="000500"/>
                </a:solidFill>
                <a:latin typeface="Century Gothic"/>
                <a:cs typeface="Century Gothic"/>
              </a:rPr>
              <a:t>E-</a:t>
            </a:r>
            <a:r>
              <a:rPr sz="13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CTF1</a:t>
            </a:r>
            <a:r>
              <a:rPr sz="1300" b="1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000500"/>
                </a:solidFill>
                <a:latin typeface="Century Gothic"/>
                <a:cs typeface="Century Gothic"/>
              </a:rPr>
              <a:t>-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6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ENEC</a:t>
            </a:r>
            <a:r>
              <a:rPr sz="1300" spc="-7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engineer</a:t>
            </a:r>
            <a:r>
              <a:rPr sz="1300" spc="-6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at</a:t>
            </a:r>
            <a:r>
              <a:rPr sz="1300" spc="-6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manufacturer’s</a:t>
            </a:r>
            <a:r>
              <a:rPr sz="1300" spc="2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premises</a:t>
            </a:r>
            <a:endParaRPr sz="1300">
              <a:latin typeface="Century Gothic"/>
              <a:cs typeface="Century Gothic"/>
            </a:endParaRPr>
          </a:p>
          <a:p>
            <a:pPr marL="241300" marR="86995" indent="-229235">
              <a:lnSpc>
                <a:spcPct val="100000"/>
              </a:lnSpc>
              <a:buFont typeface="Times New Roman"/>
              <a:buChar char="▪"/>
              <a:tabLst>
                <a:tab pos="241300" algn="l"/>
              </a:tabLst>
            </a:pPr>
            <a:r>
              <a:rPr sz="1300" b="1" spc="-45" dirty="0">
                <a:solidFill>
                  <a:srgbClr val="000500"/>
                </a:solidFill>
                <a:latin typeface="Century Gothic"/>
                <a:cs typeface="Century Gothic"/>
              </a:rPr>
              <a:t>E-</a:t>
            </a:r>
            <a:r>
              <a:rPr sz="13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CTF2</a:t>
            </a:r>
            <a:r>
              <a:rPr sz="1300" b="1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000500"/>
                </a:solidFill>
                <a:latin typeface="Century Gothic"/>
                <a:cs typeface="Century Gothic"/>
              </a:rPr>
              <a:t>-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6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manufacturer’s</a:t>
            </a:r>
            <a:r>
              <a:rPr sz="1300" spc="2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personnel,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witnessed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the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0" dirty="0">
                <a:solidFill>
                  <a:srgbClr val="000500"/>
                </a:solidFill>
                <a:latin typeface="Century Gothic"/>
                <a:cs typeface="Century Gothic"/>
              </a:rPr>
              <a:t>ENEC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engineer</a:t>
            </a:r>
            <a:endParaRPr sz="1300">
              <a:latin typeface="Century Gothic"/>
              <a:cs typeface="Century Gothic"/>
            </a:endParaRPr>
          </a:p>
          <a:p>
            <a:pPr marL="241300" marR="5080" indent="-229235">
              <a:lnSpc>
                <a:spcPct val="100000"/>
              </a:lnSpc>
              <a:buFont typeface="Times New Roman"/>
              <a:buChar char="▪"/>
              <a:tabLst>
                <a:tab pos="241300" algn="l"/>
              </a:tabLst>
            </a:pPr>
            <a:r>
              <a:rPr sz="1300" b="1" spc="-45" dirty="0">
                <a:solidFill>
                  <a:srgbClr val="000500"/>
                </a:solidFill>
                <a:latin typeface="Century Gothic"/>
                <a:cs typeface="Century Gothic"/>
              </a:rPr>
              <a:t>E-</a:t>
            </a:r>
            <a:r>
              <a:rPr sz="13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CTF3</a:t>
            </a:r>
            <a:r>
              <a:rPr sz="1300" b="1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000500"/>
                </a:solidFill>
                <a:latin typeface="Century Gothic"/>
                <a:cs typeface="Century Gothic"/>
              </a:rPr>
              <a:t>-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6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manufacturer’s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personnel</a:t>
            </a:r>
            <a:r>
              <a:rPr sz="1300" spc="-3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– supervised</a:t>
            </a:r>
            <a:r>
              <a:rPr sz="1300" spc="-5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and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partly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witnessed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the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0" dirty="0">
                <a:solidFill>
                  <a:srgbClr val="000500"/>
                </a:solidFill>
                <a:latin typeface="Century Gothic"/>
                <a:cs typeface="Century Gothic"/>
              </a:rPr>
              <a:t>ENEC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engineer.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59379" y="1561176"/>
            <a:ext cx="2444750" cy="171068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535"/>
              </a:spcBef>
            </a:pP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ADVANTAGES</a:t>
            </a:r>
            <a:endParaRPr sz="160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385"/>
              </a:spcBef>
            </a:pPr>
            <a:r>
              <a:rPr sz="1450" u="sng" spc="-50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Battery</a:t>
            </a:r>
            <a:r>
              <a:rPr sz="1450" u="sng" spc="-5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450" u="sng" spc="-10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manufacturers:</a:t>
            </a:r>
            <a:endParaRPr sz="1450">
              <a:latin typeface="Century Gothic"/>
              <a:cs typeface="Century Gothic"/>
            </a:endParaRPr>
          </a:p>
          <a:p>
            <a:pPr marL="156210" indent="-143510">
              <a:lnSpc>
                <a:spcPct val="100000"/>
              </a:lnSpc>
              <a:spcBef>
                <a:spcPts val="15"/>
              </a:spcBef>
              <a:buChar char="•"/>
              <a:tabLst>
                <a:tab pos="156210" algn="l"/>
              </a:tabLst>
            </a:pPr>
            <a:r>
              <a:rPr sz="1450" spc="-55" dirty="0">
                <a:latin typeface="Century Gothic"/>
                <a:cs typeface="Century Gothic"/>
              </a:rPr>
              <a:t>competitive</a:t>
            </a:r>
            <a:r>
              <a:rPr sz="1450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edge</a:t>
            </a:r>
            <a:endParaRPr sz="1450">
              <a:latin typeface="Century Gothic"/>
              <a:cs typeface="Century Gothic"/>
            </a:endParaRPr>
          </a:p>
          <a:p>
            <a:pPr marL="156210" marR="5080" indent="-144145">
              <a:lnSpc>
                <a:spcPct val="100899"/>
              </a:lnSpc>
              <a:buChar char="•"/>
              <a:tabLst>
                <a:tab pos="156210" algn="l"/>
              </a:tabLst>
            </a:pPr>
            <a:r>
              <a:rPr sz="1450" spc="-50" dirty="0">
                <a:latin typeface="Century Gothic"/>
                <a:cs typeface="Century Gothic"/>
              </a:rPr>
              <a:t>guarantee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of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55" dirty="0">
                <a:latin typeface="Century Gothic"/>
                <a:cs typeface="Century Gothic"/>
              </a:rPr>
              <a:t>reliability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and </a:t>
            </a:r>
            <a:r>
              <a:rPr sz="1450" spc="-50" dirty="0">
                <a:latin typeface="Century Gothic"/>
                <a:cs typeface="Century Gothic"/>
              </a:rPr>
              <a:t>standard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compliance</a:t>
            </a:r>
            <a:endParaRPr sz="1450">
              <a:latin typeface="Century Gothic"/>
              <a:cs typeface="Century Gothic"/>
            </a:endParaRPr>
          </a:p>
          <a:p>
            <a:pPr marL="156210" marR="734695" indent="-144145">
              <a:lnSpc>
                <a:spcPct val="100899"/>
              </a:lnSpc>
              <a:buChar char="•"/>
              <a:tabLst>
                <a:tab pos="156210" algn="l"/>
              </a:tabLst>
            </a:pPr>
            <a:r>
              <a:rPr sz="1450" spc="-55" dirty="0">
                <a:latin typeface="Century Gothic"/>
                <a:cs typeface="Century Gothic"/>
              </a:rPr>
              <a:t>production</a:t>
            </a:r>
            <a:r>
              <a:rPr sz="1450" spc="-1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quality </a:t>
            </a:r>
            <a:r>
              <a:rPr sz="1450" spc="-10" dirty="0">
                <a:latin typeface="Century Gothic"/>
                <a:cs typeface="Century Gothic"/>
              </a:rPr>
              <a:t>monitoring.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859379" y="3468911"/>
            <a:ext cx="2592070" cy="22561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110"/>
              </a:spcBef>
            </a:pPr>
            <a:r>
              <a:rPr sz="1450" u="sng" spc="-50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Lighting</a:t>
            </a:r>
            <a:r>
              <a:rPr sz="1450" u="sng" spc="-5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450" u="sng" spc="-10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manufacturers:</a:t>
            </a:r>
            <a:endParaRPr sz="1450">
              <a:latin typeface="Century Gothic"/>
              <a:cs typeface="Century Gothic"/>
            </a:endParaRPr>
          </a:p>
          <a:p>
            <a:pPr marL="156210" marR="190500" indent="-144145">
              <a:lnSpc>
                <a:spcPct val="100899"/>
              </a:lnSpc>
              <a:spcBef>
                <a:spcPts val="5"/>
              </a:spcBef>
              <a:buChar char="•"/>
              <a:tabLst>
                <a:tab pos="156210" algn="l"/>
              </a:tabLst>
            </a:pPr>
            <a:r>
              <a:rPr sz="1450" spc="-50" dirty="0">
                <a:latin typeface="Century Gothic"/>
                <a:cs typeface="Century Gothic"/>
              </a:rPr>
              <a:t>instrument</a:t>
            </a:r>
            <a:r>
              <a:rPr sz="1450" spc="-9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to</a:t>
            </a:r>
            <a:r>
              <a:rPr sz="1450" spc="-9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select</a:t>
            </a:r>
            <a:r>
              <a:rPr sz="1450" spc="135" dirty="0">
                <a:latin typeface="Century Gothic"/>
                <a:cs typeface="Century Gothic"/>
              </a:rPr>
              <a:t> </a:t>
            </a:r>
            <a:r>
              <a:rPr sz="1450" dirty="0">
                <a:latin typeface="Century Gothic"/>
                <a:cs typeface="Century Gothic"/>
              </a:rPr>
              <a:t>a</a:t>
            </a:r>
            <a:r>
              <a:rPr sz="1450" spc="-100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safe </a:t>
            </a:r>
            <a:r>
              <a:rPr sz="1450" spc="-40" dirty="0">
                <a:latin typeface="Century Gothic"/>
                <a:cs typeface="Century Gothic"/>
              </a:rPr>
              <a:t>and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reliable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component</a:t>
            </a:r>
            <a:endParaRPr sz="1450">
              <a:latin typeface="Century Gothic"/>
              <a:cs typeface="Century Gothic"/>
            </a:endParaRPr>
          </a:p>
          <a:p>
            <a:pPr marL="156210" marR="368300" indent="-144145">
              <a:lnSpc>
                <a:spcPct val="100899"/>
              </a:lnSpc>
              <a:buChar char="•"/>
              <a:tabLst>
                <a:tab pos="156210" algn="l"/>
              </a:tabLst>
            </a:pPr>
            <a:r>
              <a:rPr sz="1450" spc="-50" dirty="0">
                <a:latin typeface="Century Gothic"/>
                <a:cs typeface="Century Gothic"/>
              </a:rPr>
              <a:t>mitigating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risks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of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ha- </a:t>
            </a:r>
            <a:r>
              <a:rPr sz="1450" spc="-10" dirty="0">
                <a:latin typeface="Century Gothic"/>
                <a:cs typeface="Century Gothic"/>
              </a:rPr>
              <a:t>zards</a:t>
            </a:r>
            <a:endParaRPr sz="1450">
              <a:latin typeface="Century Gothic"/>
              <a:cs typeface="Century Gothic"/>
            </a:endParaRPr>
          </a:p>
          <a:p>
            <a:pPr marL="156210" marR="256540" indent="-144145" algn="just">
              <a:lnSpc>
                <a:spcPct val="100899"/>
              </a:lnSpc>
              <a:buChar char="•"/>
              <a:tabLst>
                <a:tab pos="156210" algn="l"/>
              </a:tabLst>
            </a:pPr>
            <a:r>
              <a:rPr sz="1450" spc="-50" dirty="0">
                <a:latin typeface="Century Gothic"/>
                <a:cs typeface="Century Gothic"/>
              </a:rPr>
              <a:t>instrument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to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simplify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and </a:t>
            </a:r>
            <a:r>
              <a:rPr sz="1450" spc="-50" dirty="0">
                <a:latin typeface="Century Gothic"/>
                <a:cs typeface="Century Gothic"/>
              </a:rPr>
              <a:t>shorten the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process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of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the </a:t>
            </a:r>
            <a:r>
              <a:rPr sz="1450" spc="-45" dirty="0">
                <a:latin typeface="Century Gothic"/>
                <a:cs typeface="Century Gothic"/>
              </a:rPr>
              <a:t>ENEC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certification</a:t>
            </a:r>
            <a:endParaRPr sz="1450">
              <a:latin typeface="Century Gothic"/>
              <a:cs typeface="Century Gothic"/>
            </a:endParaRPr>
          </a:p>
          <a:p>
            <a:pPr marL="156210" marR="5080" indent="-144145" algn="just">
              <a:lnSpc>
                <a:spcPct val="100899"/>
              </a:lnSpc>
              <a:buChar char="•"/>
              <a:tabLst>
                <a:tab pos="156210" algn="l"/>
              </a:tabLst>
            </a:pPr>
            <a:r>
              <a:rPr sz="1450" spc="-50" dirty="0">
                <a:latin typeface="Century Gothic"/>
                <a:cs typeface="Century Gothic"/>
              </a:rPr>
              <a:t>cost-effective: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reduction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of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9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end-product</a:t>
            </a:r>
            <a:r>
              <a:rPr sz="1450" spc="-9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testing</a:t>
            </a:r>
            <a:r>
              <a:rPr sz="1450" spc="95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fee.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34858" y="1003338"/>
            <a:ext cx="3201035" cy="3175"/>
          </a:xfrm>
          <a:custGeom>
            <a:avLst/>
            <a:gdLst/>
            <a:ahLst/>
            <a:cxnLst/>
            <a:rect l="l" t="t" r="r" b="b"/>
            <a:pathLst>
              <a:path w="3201035" h="3175">
                <a:moveTo>
                  <a:pt x="3200476" y="0"/>
                </a:moveTo>
                <a:lnTo>
                  <a:pt x="0" y="0"/>
                </a:lnTo>
                <a:lnTo>
                  <a:pt x="0" y="2705"/>
                </a:lnTo>
                <a:lnTo>
                  <a:pt x="3200476" y="2705"/>
                </a:lnTo>
                <a:lnTo>
                  <a:pt x="32004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30208" y="1003338"/>
            <a:ext cx="3201035" cy="3175"/>
          </a:xfrm>
          <a:custGeom>
            <a:avLst/>
            <a:gdLst/>
            <a:ahLst/>
            <a:cxnLst/>
            <a:rect l="l" t="t" r="r" b="b"/>
            <a:pathLst>
              <a:path w="3201034" h="3175">
                <a:moveTo>
                  <a:pt x="3200476" y="0"/>
                </a:moveTo>
                <a:lnTo>
                  <a:pt x="0" y="0"/>
                </a:lnTo>
                <a:lnTo>
                  <a:pt x="0" y="2705"/>
                </a:lnTo>
                <a:lnTo>
                  <a:pt x="3200476" y="2705"/>
                </a:lnTo>
                <a:lnTo>
                  <a:pt x="32004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03504" y="1694808"/>
            <a:ext cx="0" cy="5660390"/>
          </a:xfrm>
          <a:custGeom>
            <a:avLst/>
            <a:gdLst/>
            <a:ahLst/>
            <a:cxnLst/>
            <a:rect l="l" t="t" r="r" b="b"/>
            <a:pathLst>
              <a:path h="5660390">
                <a:moveTo>
                  <a:pt x="0" y="0"/>
                </a:moveTo>
                <a:lnTo>
                  <a:pt x="0" y="5660123"/>
                </a:lnTo>
              </a:path>
            </a:pathLst>
          </a:custGeom>
          <a:ln w="18516">
            <a:solidFill>
              <a:srgbClr val="131718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18341" y="1694808"/>
            <a:ext cx="0" cy="5660390"/>
          </a:xfrm>
          <a:custGeom>
            <a:avLst/>
            <a:gdLst/>
            <a:ahLst/>
            <a:cxnLst/>
            <a:rect l="l" t="t" r="r" b="b"/>
            <a:pathLst>
              <a:path h="5660390">
                <a:moveTo>
                  <a:pt x="0" y="0"/>
                </a:moveTo>
                <a:lnTo>
                  <a:pt x="0" y="5660123"/>
                </a:lnTo>
              </a:path>
            </a:pathLst>
          </a:custGeom>
          <a:ln w="18516">
            <a:solidFill>
              <a:srgbClr val="131718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806178" y="1694808"/>
            <a:ext cx="0" cy="5660390"/>
          </a:xfrm>
          <a:custGeom>
            <a:avLst/>
            <a:gdLst/>
            <a:ahLst/>
            <a:cxnLst/>
            <a:rect l="l" t="t" r="r" b="b"/>
            <a:pathLst>
              <a:path h="5660390">
                <a:moveTo>
                  <a:pt x="0" y="0"/>
                </a:moveTo>
                <a:lnTo>
                  <a:pt x="0" y="5660123"/>
                </a:lnTo>
              </a:path>
            </a:pathLst>
          </a:custGeom>
          <a:ln w="18516">
            <a:solidFill>
              <a:srgbClr val="131718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354099" y="8067738"/>
            <a:ext cx="11181080" cy="403860"/>
          </a:xfrm>
          <a:prstGeom prst="rect">
            <a:avLst/>
          </a:prstGeom>
          <a:solidFill>
            <a:srgbClr val="008A5E"/>
          </a:solidFill>
        </p:spPr>
        <p:txBody>
          <a:bodyPr vert="horz" wrap="square" lIns="0" tIns="54610" rIns="0" bIns="0" rtlCol="0">
            <a:spAutoFit/>
          </a:bodyPr>
          <a:lstStyle/>
          <a:p>
            <a:pPr marL="227965" algn="ctr">
              <a:lnSpc>
                <a:spcPct val="100000"/>
              </a:lnSpc>
              <a:spcBef>
                <a:spcPts val="430"/>
              </a:spcBef>
            </a:pP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MORE</a:t>
            </a:r>
            <a:r>
              <a:rPr sz="1700" spc="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CERTIFIED</a:t>
            </a:r>
            <a:r>
              <a:rPr sz="1700" spc="10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PRODUCTS</a:t>
            </a:r>
            <a:r>
              <a:rPr sz="1700" spc="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FOR</a:t>
            </a:r>
            <a:r>
              <a:rPr sz="1700" spc="10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700" spc="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SAFER</a:t>
            </a:r>
            <a:r>
              <a:rPr sz="1700" spc="10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entury Gothic"/>
                <a:cs typeface="Century Gothic"/>
              </a:rPr>
              <a:t>MARKET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61000" y="8841853"/>
            <a:ext cx="1745614" cy="1165860"/>
          </a:xfrm>
          <a:custGeom>
            <a:avLst/>
            <a:gdLst/>
            <a:ahLst/>
            <a:cxnLst/>
            <a:rect l="l" t="t" r="r" b="b"/>
            <a:pathLst>
              <a:path w="1745615" h="1165859">
                <a:moveTo>
                  <a:pt x="1745526" y="0"/>
                </a:moveTo>
                <a:lnTo>
                  <a:pt x="579780" y="0"/>
                </a:lnTo>
                <a:lnTo>
                  <a:pt x="0" y="574586"/>
                </a:lnTo>
                <a:lnTo>
                  <a:pt x="577697" y="1165745"/>
                </a:lnTo>
                <a:lnTo>
                  <a:pt x="1731035" y="1165745"/>
                </a:lnTo>
                <a:lnTo>
                  <a:pt x="1706330" y="1140548"/>
                </a:lnTo>
                <a:lnTo>
                  <a:pt x="1417675" y="1140548"/>
                </a:lnTo>
                <a:lnTo>
                  <a:pt x="1357822" y="1138534"/>
                </a:lnTo>
                <a:lnTo>
                  <a:pt x="1302049" y="1132642"/>
                </a:lnTo>
                <a:lnTo>
                  <a:pt x="1287839" y="1130033"/>
                </a:lnTo>
                <a:lnTo>
                  <a:pt x="614984" y="1130033"/>
                </a:lnTo>
                <a:lnTo>
                  <a:pt x="82829" y="598398"/>
                </a:lnTo>
                <a:lnTo>
                  <a:pt x="819244" y="598398"/>
                </a:lnTo>
                <a:lnTo>
                  <a:pt x="970600" y="577556"/>
                </a:lnTo>
                <a:lnTo>
                  <a:pt x="1164874" y="577556"/>
                </a:lnTo>
                <a:lnTo>
                  <a:pt x="1178266" y="564235"/>
                </a:lnTo>
                <a:lnTo>
                  <a:pt x="1132636" y="564235"/>
                </a:lnTo>
                <a:lnTo>
                  <a:pt x="979411" y="563714"/>
                </a:lnTo>
                <a:lnTo>
                  <a:pt x="980882" y="560095"/>
                </a:lnTo>
                <a:lnTo>
                  <a:pt x="515581" y="560095"/>
                </a:lnTo>
                <a:lnTo>
                  <a:pt x="91109" y="558025"/>
                </a:lnTo>
                <a:lnTo>
                  <a:pt x="606691" y="32969"/>
                </a:lnTo>
                <a:lnTo>
                  <a:pt x="1712380" y="32969"/>
                </a:lnTo>
                <a:lnTo>
                  <a:pt x="1745526" y="0"/>
                </a:lnTo>
                <a:close/>
              </a:path>
              <a:path w="1745615" h="1165859">
                <a:moveTo>
                  <a:pt x="1500609" y="930732"/>
                </a:moveTo>
                <a:lnTo>
                  <a:pt x="1424584" y="930732"/>
                </a:lnTo>
                <a:lnTo>
                  <a:pt x="1440566" y="945112"/>
                </a:lnTo>
                <a:lnTo>
                  <a:pt x="1474797" y="982884"/>
                </a:lnTo>
                <a:lnTo>
                  <a:pt x="1506698" y="1035991"/>
                </a:lnTo>
                <a:lnTo>
                  <a:pt x="1515694" y="1096378"/>
                </a:lnTo>
                <a:lnTo>
                  <a:pt x="1506590" y="1122114"/>
                </a:lnTo>
                <a:lnTo>
                  <a:pt x="1493345" y="1135294"/>
                </a:lnTo>
                <a:lnTo>
                  <a:pt x="1466770" y="1140058"/>
                </a:lnTo>
                <a:lnTo>
                  <a:pt x="1417675" y="1140548"/>
                </a:lnTo>
                <a:lnTo>
                  <a:pt x="1706330" y="1140548"/>
                </a:lnTo>
                <a:lnTo>
                  <a:pt x="1500609" y="930732"/>
                </a:lnTo>
                <a:close/>
              </a:path>
              <a:path w="1745615" h="1165859">
                <a:moveTo>
                  <a:pt x="819244" y="598398"/>
                </a:moveTo>
                <a:lnTo>
                  <a:pt x="507314" y="598398"/>
                </a:lnTo>
                <a:lnTo>
                  <a:pt x="641375" y="731951"/>
                </a:lnTo>
                <a:lnTo>
                  <a:pt x="375818" y="731951"/>
                </a:lnTo>
                <a:lnTo>
                  <a:pt x="443636" y="805446"/>
                </a:lnTo>
                <a:lnTo>
                  <a:pt x="679170" y="805446"/>
                </a:lnTo>
                <a:lnTo>
                  <a:pt x="797191" y="922451"/>
                </a:lnTo>
                <a:lnTo>
                  <a:pt x="552348" y="922451"/>
                </a:lnTo>
                <a:lnTo>
                  <a:pt x="621703" y="995959"/>
                </a:lnTo>
                <a:lnTo>
                  <a:pt x="902792" y="995959"/>
                </a:lnTo>
                <a:lnTo>
                  <a:pt x="1037374" y="1129512"/>
                </a:lnTo>
                <a:lnTo>
                  <a:pt x="614984" y="1130033"/>
                </a:lnTo>
                <a:lnTo>
                  <a:pt x="1287839" y="1130033"/>
                </a:lnTo>
                <a:lnTo>
                  <a:pt x="1250093" y="1123101"/>
                </a:lnTo>
                <a:lnTo>
                  <a:pt x="1201689" y="1110135"/>
                </a:lnTo>
                <a:lnTo>
                  <a:pt x="1156573" y="1093974"/>
                </a:lnTo>
                <a:lnTo>
                  <a:pt x="1114483" y="1074843"/>
                </a:lnTo>
                <a:lnTo>
                  <a:pt x="1075153" y="1052970"/>
                </a:lnTo>
                <a:lnTo>
                  <a:pt x="1038320" y="1028581"/>
                </a:lnTo>
                <a:lnTo>
                  <a:pt x="1003721" y="1001904"/>
                </a:lnTo>
                <a:lnTo>
                  <a:pt x="971090" y="973166"/>
                </a:lnTo>
                <a:lnTo>
                  <a:pt x="940166" y="942594"/>
                </a:lnTo>
                <a:lnTo>
                  <a:pt x="910682" y="910414"/>
                </a:lnTo>
                <a:lnTo>
                  <a:pt x="882376" y="876854"/>
                </a:lnTo>
                <a:lnTo>
                  <a:pt x="854985" y="842140"/>
                </a:lnTo>
                <a:lnTo>
                  <a:pt x="828243" y="806500"/>
                </a:lnTo>
                <a:lnTo>
                  <a:pt x="784956" y="741862"/>
                </a:lnTo>
                <a:lnTo>
                  <a:pt x="766335" y="705143"/>
                </a:lnTo>
                <a:lnTo>
                  <a:pt x="755426" y="669520"/>
                </a:lnTo>
                <a:lnTo>
                  <a:pt x="756500" y="638015"/>
                </a:lnTo>
                <a:lnTo>
                  <a:pt x="773828" y="613647"/>
                </a:lnTo>
                <a:lnTo>
                  <a:pt x="811682" y="599440"/>
                </a:lnTo>
                <a:lnTo>
                  <a:pt x="819244" y="598398"/>
                </a:lnTo>
                <a:close/>
              </a:path>
              <a:path w="1745615" h="1165859">
                <a:moveTo>
                  <a:pt x="960767" y="723671"/>
                </a:moveTo>
                <a:lnTo>
                  <a:pt x="952340" y="731615"/>
                </a:lnTo>
                <a:lnTo>
                  <a:pt x="950025" y="741405"/>
                </a:lnTo>
                <a:lnTo>
                  <a:pt x="951007" y="750612"/>
                </a:lnTo>
                <a:lnTo>
                  <a:pt x="968495" y="785905"/>
                </a:lnTo>
                <a:lnTo>
                  <a:pt x="1013748" y="850203"/>
                </a:lnTo>
                <a:lnTo>
                  <a:pt x="1046613" y="887683"/>
                </a:lnTo>
                <a:lnTo>
                  <a:pt x="1085916" y="924522"/>
                </a:lnTo>
                <a:lnTo>
                  <a:pt x="1131369" y="957571"/>
                </a:lnTo>
                <a:lnTo>
                  <a:pt x="1182681" y="983684"/>
                </a:lnTo>
                <a:lnTo>
                  <a:pt x="1239562" y="999713"/>
                </a:lnTo>
                <a:lnTo>
                  <a:pt x="1301724" y="1002512"/>
                </a:lnTo>
                <a:lnTo>
                  <a:pt x="1329019" y="990525"/>
                </a:lnTo>
                <a:lnTo>
                  <a:pt x="1336249" y="979052"/>
                </a:lnTo>
                <a:lnTo>
                  <a:pt x="1321734" y="961364"/>
                </a:lnTo>
                <a:lnTo>
                  <a:pt x="1283792" y="930732"/>
                </a:lnTo>
                <a:lnTo>
                  <a:pt x="1500609" y="930732"/>
                </a:lnTo>
                <a:lnTo>
                  <a:pt x="1362566" y="789940"/>
                </a:lnTo>
                <a:lnTo>
                  <a:pt x="1159535" y="789940"/>
                </a:lnTo>
                <a:lnTo>
                  <a:pt x="1138959" y="777256"/>
                </a:lnTo>
                <a:lnTo>
                  <a:pt x="1088102" y="750595"/>
                </a:lnTo>
                <a:lnTo>
                  <a:pt x="1023270" y="727039"/>
                </a:lnTo>
                <a:lnTo>
                  <a:pt x="960767" y="723671"/>
                </a:lnTo>
                <a:close/>
              </a:path>
              <a:path w="1745615" h="1165859">
                <a:moveTo>
                  <a:pt x="1164874" y="577556"/>
                </a:moveTo>
                <a:lnTo>
                  <a:pt x="970600" y="577556"/>
                </a:lnTo>
                <a:lnTo>
                  <a:pt x="1073611" y="590105"/>
                </a:lnTo>
                <a:lnTo>
                  <a:pt x="1165753" y="654946"/>
                </a:lnTo>
                <a:lnTo>
                  <a:pt x="1292059" y="789940"/>
                </a:lnTo>
                <a:lnTo>
                  <a:pt x="1362566" y="789940"/>
                </a:lnTo>
                <a:lnTo>
                  <a:pt x="1159535" y="582866"/>
                </a:lnTo>
                <a:lnTo>
                  <a:pt x="1164874" y="577556"/>
                </a:lnTo>
                <a:close/>
              </a:path>
              <a:path w="1745615" h="1165859">
                <a:moveTo>
                  <a:pt x="1709098" y="36233"/>
                </a:moveTo>
                <a:lnTo>
                  <a:pt x="1648206" y="36233"/>
                </a:lnTo>
                <a:lnTo>
                  <a:pt x="1132636" y="564235"/>
                </a:lnTo>
                <a:lnTo>
                  <a:pt x="1178266" y="564235"/>
                </a:lnTo>
                <a:lnTo>
                  <a:pt x="1709098" y="36233"/>
                </a:lnTo>
                <a:close/>
              </a:path>
              <a:path w="1745615" h="1165859">
                <a:moveTo>
                  <a:pt x="1712380" y="32969"/>
                </a:moveTo>
                <a:lnTo>
                  <a:pt x="1033754" y="32969"/>
                </a:lnTo>
                <a:lnTo>
                  <a:pt x="909523" y="159435"/>
                </a:lnTo>
                <a:lnTo>
                  <a:pt x="639127" y="159435"/>
                </a:lnTo>
                <a:lnTo>
                  <a:pt x="556996" y="235013"/>
                </a:lnTo>
                <a:lnTo>
                  <a:pt x="803414" y="235013"/>
                </a:lnTo>
                <a:lnTo>
                  <a:pt x="679170" y="359232"/>
                </a:lnTo>
                <a:lnTo>
                  <a:pt x="445871" y="359232"/>
                </a:lnTo>
                <a:lnTo>
                  <a:pt x="366509" y="433793"/>
                </a:lnTo>
                <a:lnTo>
                  <a:pt x="637755" y="433793"/>
                </a:lnTo>
                <a:lnTo>
                  <a:pt x="515581" y="560095"/>
                </a:lnTo>
                <a:lnTo>
                  <a:pt x="980882" y="560095"/>
                </a:lnTo>
                <a:lnTo>
                  <a:pt x="981300" y="559066"/>
                </a:lnTo>
                <a:lnTo>
                  <a:pt x="660527" y="559066"/>
                </a:lnTo>
                <a:lnTo>
                  <a:pt x="1180249" y="36233"/>
                </a:lnTo>
                <a:lnTo>
                  <a:pt x="1709098" y="36233"/>
                </a:lnTo>
                <a:lnTo>
                  <a:pt x="1712380" y="32969"/>
                </a:lnTo>
                <a:close/>
              </a:path>
              <a:path w="1745615" h="1165859">
                <a:moveTo>
                  <a:pt x="1095362" y="278485"/>
                </a:moveTo>
                <a:lnTo>
                  <a:pt x="807542" y="559066"/>
                </a:lnTo>
                <a:lnTo>
                  <a:pt x="981300" y="559066"/>
                </a:lnTo>
                <a:lnTo>
                  <a:pt x="1095362" y="278485"/>
                </a:lnTo>
                <a:close/>
              </a:path>
              <a:path w="1745615" h="1165859">
                <a:moveTo>
                  <a:pt x="1515694" y="36233"/>
                </a:moveTo>
                <a:lnTo>
                  <a:pt x="1341755" y="36233"/>
                </a:lnTo>
                <a:lnTo>
                  <a:pt x="1217523" y="317830"/>
                </a:lnTo>
                <a:lnTo>
                  <a:pt x="1515694" y="36233"/>
                </a:lnTo>
                <a:close/>
              </a:path>
            </a:pathLst>
          </a:custGeom>
          <a:solidFill>
            <a:srgbClr val="008A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965031" y="9106359"/>
            <a:ext cx="625475" cy="554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-25" dirty="0">
                <a:latin typeface="Century Gothic"/>
                <a:cs typeface="Century Gothic"/>
              </a:rPr>
              <a:t>XX</a:t>
            </a:r>
            <a:endParaRPr sz="3450">
              <a:latin typeface="Century Gothic"/>
              <a:cs typeface="Century Gothic"/>
            </a:endParaRPr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2707" y="10390222"/>
            <a:ext cx="648508" cy="412440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2466131" y="10524521"/>
            <a:ext cx="9251315" cy="21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cap="small" dirty="0">
                <a:latin typeface="Century Gothic"/>
                <a:cs typeface="Century Gothic"/>
              </a:rPr>
              <a:t>ETICS,</a:t>
            </a:r>
            <a:r>
              <a:rPr sz="1250" cap="small" spc="-65" dirty="0">
                <a:latin typeface="Century Gothic"/>
                <a:cs typeface="Century Gothic"/>
              </a:rPr>
              <a:t> </a:t>
            </a:r>
            <a:r>
              <a:rPr sz="1250" cap="small" spc="-50" dirty="0">
                <a:latin typeface="Century Gothic"/>
                <a:cs typeface="Century Gothic"/>
              </a:rPr>
              <a:t>the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70" dirty="0">
                <a:latin typeface="Century Gothic"/>
                <a:cs typeface="Century Gothic"/>
              </a:rPr>
              <a:t>European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Testing,</a:t>
            </a:r>
            <a:r>
              <a:rPr sz="1250" cap="small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Inspection</a:t>
            </a:r>
            <a:r>
              <a:rPr sz="1250" cap="small" spc="25" dirty="0">
                <a:latin typeface="Century Gothic"/>
                <a:cs typeface="Century Gothic"/>
              </a:rPr>
              <a:t> </a:t>
            </a:r>
            <a:r>
              <a:rPr sz="1250" cap="small" spc="-90" dirty="0">
                <a:latin typeface="Century Gothic"/>
                <a:cs typeface="Century Gothic"/>
              </a:rPr>
              <a:t>and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Certification</a:t>
            </a:r>
            <a:r>
              <a:rPr sz="1250" cap="small" spc="25" dirty="0">
                <a:latin typeface="Century Gothic"/>
                <a:cs typeface="Century Gothic"/>
              </a:rPr>
              <a:t> </a:t>
            </a:r>
            <a:r>
              <a:rPr sz="1250" cap="small" spc="-60" dirty="0">
                <a:latin typeface="Century Gothic"/>
                <a:cs typeface="Century Gothic"/>
              </a:rPr>
              <a:t>System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|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spc="-20" dirty="0">
                <a:latin typeface="Century Gothic"/>
                <a:cs typeface="Century Gothic"/>
              </a:rPr>
              <a:t>Rue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55" dirty="0">
                <a:latin typeface="Century Gothic"/>
                <a:cs typeface="Century Gothic"/>
              </a:rPr>
              <a:t>des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35" dirty="0">
                <a:latin typeface="Century Gothic"/>
                <a:cs typeface="Century Gothic"/>
              </a:rPr>
              <a:t>Deux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50" dirty="0">
                <a:latin typeface="Century Gothic"/>
                <a:cs typeface="Century Gothic"/>
              </a:rPr>
              <a:t>Églises,</a:t>
            </a:r>
            <a:r>
              <a:rPr sz="1250" cap="small" spc="-2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29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-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1000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BRUSSELS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–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E-</a:t>
            </a:r>
            <a:r>
              <a:rPr sz="1250" cap="small" spc="-65" dirty="0">
                <a:latin typeface="Century Gothic"/>
                <a:cs typeface="Century Gothic"/>
              </a:rPr>
              <a:t>mail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: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spc="-45" dirty="0">
                <a:latin typeface="Century Gothic"/>
                <a:cs typeface="Century Gothic"/>
                <a:hlinkClick r:id="rId3"/>
              </a:rPr>
              <a:t>secretariat@etics.org</a:t>
            </a:r>
            <a:endParaRPr sz="125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737587" y="9127373"/>
            <a:ext cx="13696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latin typeface="Century Gothic"/>
                <a:cs typeface="Century Gothic"/>
              </a:rPr>
              <a:t>- </a:t>
            </a:r>
            <a:r>
              <a:rPr sz="1250" spc="-10" dirty="0">
                <a:latin typeface="Century Gothic"/>
                <a:cs typeface="Century Gothic"/>
                <a:hlinkClick r:id="rId4"/>
              </a:rPr>
              <a:t>www.enec.com</a:t>
            </a:r>
            <a:endParaRPr sz="125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50" dirty="0">
                <a:latin typeface="Century Gothic"/>
                <a:cs typeface="Century Gothic"/>
              </a:rPr>
              <a:t>- </a:t>
            </a:r>
            <a:r>
              <a:rPr sz="1250" spc="-10" dirty="0">
                <a:latin typeface="Century Gothic"/>
                <a:cs typeface="Century Gothic"/>
              </a:rPr>
              <a:t>www.xxxxxxx</a:t>
            </a:r>
            <a:endParaRPr sz="12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3550" y="1346200"/>
            <a:ext cx="13182600" cy="566167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55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145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b="1" spc="-135" dirty="0">
                <a:solidFill>
                  <a:srgbClr val="FFFFFF"/>
                </a:solidFill>
                <a:latin typeface="Arial"/>
                <a:cs typeface="Arial"/>
              </a:rPr>
              <a:t>STANDARDS</a:t>
            </a:r>
            <a:endParaRPr lang="en-US" sz="1450" b="1" spc="-13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lang="en-US" sz="1450" spc="-13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1450" b="1" dirty="0">
                <a:solidFill>
                  <a:srgbClr val="FFFFFF"/>
                </a:solidFill>
                <a:latin typeface="Arial"/>
                <a:cs typeface="Arial"/>
              </a:rPr>
              <a:t>PD ERS 001: </a:t>
            </a:r>
            <a:r>
              <a:rPr lang="en-US" sz="1450" dirty="0">
                <a:solidFill>
                  <a:srgbClr val="FFFFFF"/>
                </a:solidFill>
                <a:latin typeface="Arial"/>
                <a:cs typeface="Arial"/>
              </a:rPr>
              <a:t>ENEC  Requirement  Sheet 001.</a:t>
            </a:r>
            <a:endParaRPr lang="en-US" sz="14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lang="en-US" sz="1450" dirty="0">
                <a:solidFill>
                  <a:srgbClr val="FFFFFF"/>
                </a:solidFill>
                <a:latin typeface="Arial"/>
                <a:cs typeface="Arial"/>
              </a:rPr>
              <a:t>To  have batteries in the system which comply with these specific requirements, a special program was defined as ENEC  Requirement  Sheet (ERS)  001.</a:t>
            </a:r>
            <a:endParaRPr lang="en-US" sz="14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1450" dirty="0">
              <a:latin typeface="Arial"/>
              <a:cs typeface="Arial"/>
            </a:endParaRPr>
          </a:p>
          <a:p>
            <a:pPr marL="17780" marR="5715">
              <a:lnSpc>
                <a:spcPct val="100899"/>
              </a:lnSpc>
              <a:spcBef>
                <a:spcPts val="1500"/>
              </a:spcBef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61951-1 Part 1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non-acid electrolytes - Secondary sealed cells and batteries for portable applications - Part 1: Nickel-cadmium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 dirty="0">
              <a:latin typeface="Arial"/>
              <a:cs typeface="Arial"/>
            </a:endParaRPr>
          </a:p>
          <a:p>
            <a:pPr marL="17780" marR="5080">
              <a:lnSpc>
                <a:spcPct val="100899"/>
              </a:lnSpc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61951-2 Part 2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</a:t>
            </a:r>
            <a:r>
              <a:rPr lang="en-US" sz="145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acid electrolytes - Secondary sealed cells and batteries for portable applications - Part 2: Nickel-metal hydride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00" dirty="0">
              <a:latin typeface="Arial"/>
              <a:cs typeface="Arial"/>
            </a:endParaRPr>
          </a:p>
          <a:p>
            <a:pPr marL="17780" marR="5080">
              <a:lnSpc>
                <a:spcPct val="100899"/>
              </a:lnSpc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61960-3 Part 3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non-acid electrolytes - Secondary lithium cells and batteries for portable applications - Part 3: Prismatic and cylindrical lithium secondary cells, and batteries made from them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 dirty="0">
              <a:latin typeface="Arial"/>
              <a:cs typeface="Arial"/>
            </a:endParaRPr>
          </a:p>
          <a:p>
            <a:pPr marL="17780" marR="5080">
              <a:lnSpc>
                <a:spcPct val="100899"/>
              </a:lnSpc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62133-1 Part 1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non-acid electrolytes - Safety requirements for portable sealed secondary cells, and for batteries made from them, for use in portable applications - Part 1: Nickel systems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00" dirty="0">
              <a:latin typeface="Arial"/>
              <a:cs typeface="Arial"/>
            </a:endParaRPr>
          </a:p>
          <a:p>
            <a:pPr marL="17780" marR="5080">
              <a:lnSpc>
                <a:spcPct val="100899"/>
              </a:lnSpc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62133-2 Part 2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non-acid electrolytes - Safety requirements for portable sealed secondary cells, and for batteries made from them, for use in portable applications - Part 2: Lithium systems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 dirty="0">
              <a:latin typeface="Arial"/>
              <a:cs typeface="Arial"/>
            </a:endParaRPr>
          </a:p>
          <a:p>
            <a:pPr marL="17780" marR="6350">
              <a:lnSpc>
                <a:spcPct val="100899"/>
              </a:lnSpc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IEC 62619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non-acid electrolytes - Safety requirements for secondary lithium cells and batteries, for use in industrial applications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 dirty="0">
              <a:latin typeface="Arial"/>
              <a:cs typeface="Arial"/>
            </a:endParaRPr>
          </a:p>
          <a:p>
            <a:pPr marL="17780" marR="5715">
              <a:lnSpc>
                <a:spcPct val="100899"/>
              </a:lnSpc>
              <a:spcBef>
                <a:spcPts val="5"/>
              </a:spcBef>
            </a:pP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EN 62620 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Secondary cells and batteries containing alkaline or other non-acid electrolytes - Secondary lithium cells and batteries for use in industrial applications</a:t>
            </a:r>
            <a:endParaRPr sz="145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35200" y="10350500"/>
            <a:ext cx="691922" cy="53725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50331" y="10549921"/>
            <a:ext cx="9251315" cy="21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cap="small" dirty="0">
                <a:latin typeface="Century Gothic"/>
                <a:cs typeface="Century Gothic"/>
              </a:rPr>
              <a:t>ETICS,</a:t>
            </a:r>
            <a:r>
              <a:rPr sz="1250" cap="small" spc="-65" dirty="0">
                <a:latin typeface="Century Gothic"/>
                <a:cs typeface="Century Gothic"/>
              </a:rPr>
              <a:t> </a:t>
            </a:r>
            <a:r>
              <a:rPr sz="1250" cap="small" spc="-50" dirty="0">
                <a:latin typeface="Century Gothic"/>
                <a:cs typeface="Century Gothic"/>
              </a:rPr>
              <a:t>the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70" dirty="0">
                <a:latin typeface="Century Gothic"/>
                <a:cs typeface="Century Gothic"/>
              </a:rPr>
              <a:t>European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Testing,</a:t>
            </a:r>
            <a:r>
              <a:rPr sz="1250" cap="small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Inspection</a:t>
            </a:r>
            <a:r>
              <a:rPr sz="1250" cap="small" spc="25" dirty="0">
                <a:latin typeface="Century Gothic"/>
                <a:cs typeface="Century Gothic"/>
              </a:rPr>
              <a:t> </a:t>
            </a:r>
            <a:r>
              <a:rPr sz="1250" cap="small" spc="-90" dirty="0">
                <a:latin typeface="Century Gothic"/>
                <a:cs typeface="Century Gothic"/>
              </a:rPr>
              <a:t>and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Certification</a:t>
            </a:r>
            <a:r>
              <a:rPr sz="1250" cap="small" spc="25" dirty="0">
                <a:latin typeface="Century Gothic"/>
                <a:cs typeface="Century Gothic"/>
              </a:rPr>
              <a:t> </a:t>
            </a:r>
            <a:r>
              <a:rPr sz="1250" cap="small" spc="-60" dirty="0">
                <a:latin typeface="Century Gothic"/>
                <a:cs typeface="Century Gothic"/>
              </a:rPr>
              <a:t>System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|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spc="-20" dirty="0">
                <a:latin typeface="Century Gothic"/>
                <a:cs typeface="Century Gothic"/>
              </a:rPr>
              <a:t>Rue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55" dirty="0">
                <a:latin typeface="Century Gothic"/>
                <a:cs typeface="Century Gothic"/>
              </a:rPr>
              <a:t>des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35" dirty="0">
                <a:latin typeface="Century Gothic"/>
                <a:cs typeface="Century Gothic"/>
              </a:rPr>
              <a:t>Deux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50" dirty="0">
                <a:latin typeface="Century Gothic"/>
                <a:cs typeface="Century Gothic"/>
              </a:rPr>
              <a:t>Églises,</a:t>
            </a:r>
            <a:r>
              <a:rPr sz="1250" cap="small" spc="-2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29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-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1000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BRUSSELS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–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E-</a:t>
            </a:r>
            <a:r>
              <a:rPr sz="1250" cap="small" spc="-65" dirty="0">
                <a:latin typeface="Century Gothic"/>
                <a:cs typeface="Century Gothic"/>
              </a:rPr>
              <a:t>mail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: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spc="-45" dirty="0">
                <a:latin typeface="Century Gothic"/>
                <a:cs typeface="Century Gothic"/>
                <a:hlinkClick r:id="rId3"/>
              </a:rPr>
              <a:t>secretariat@etics.org</a:t>
            </a:r>
            <a:endParaRPr sz="12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715</Words>
  <Application>Microsoft Office PowerPoint</Application>
  <PresentationFormat>Custom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Office Theme</vt:lpstr>
      <vt:lpstr>ENEC MARK: SAFETY AT FIRST SIGHT</vt:lpstr>
      <vt:lpstr>OVERVIEW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ENEC Mark_batteries_rev_April18</dc:title>
  <dc:creator>Stephanie Atterbury</dc:creator>
  <cp:lastModifiedBy>Secretariat Lovag</cp:lastModifiedBy>
  <cp:revision>14</cp:revision>
  <dcterms:created xsi:type="dcterms:W3CDTF">2023-08-23T08:04:20Z</dcterms:created>
  <dcterms:modified xsi:type="dcterms:W3CDTF">2024-08-21T09:35:00Z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2023-04-18T00:00:00Z</vt:filetime>
  </property>
  <property fmtid="{D5CDD505-2E9C-101B-9397-08002B2CF9AE}" pid="3" name="Creator">
    <vt:lpwstr>Adobe Illustrator 27.2 (Macintosh)</vt:lpwstr>
  </property>
  <property fmtid="{D5CDD505-2E9C-101B-9397-08002B2CF9AE}" pid="4" name="LastSaved">
    <vt:filetime>2023-08-23T00:00:00Z</vt:filetime>
  </property>
  <property fmtid="{D5CDD505-2E9C-101B-9397-08002B2CF9AE}" pid="5" name="Producer">
    <vt:lpwstr>Adobe PDF library 17.00</vt:lpwstr>
  </property>
</Properties>
</file>